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9" r:id="rId15"/>
    <p:sldId id="268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75" d="100"/>
          <a:sy n="75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51152-5E66-470D-A36A-5B47311FEB0A}" type="datetimeFigureOut">
              <a:rPr lang="cs-CZ" smtClean="0"/>
              <a:t>17.2.2014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77226-D662-45A5-9F98-A1D488CC7B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38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77226-D662-45A5-9F98-A1D488CC7BA5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48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17. 2. 2014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229600" cy="18288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Dopady Nového občanského zákoníku na pracovněprávní vztahy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74537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Hlavní </a:t>
            </a:r>
            <a:r>
              <a:rPr lang="cs-CZ" dirty="0" smtClean="0">
                <a:solidFill>
                  <a:schemeClr val="bg1"/>
                </a:solidFill>
              </a:rPr>
              <a:t>změny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účinné</a:t>
            </a:r>
            <a:r>
              <a:rPr lang="sk-SK" dirty="0" smtClean="0">
                <a:solidFill>
                  <a:schemeClr val="bg1"/>
                </a:solidFill>
              </a:rPr>
              <a:t> od 1.ledna 2014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1028" name="Picture 4" descr="D:\DOKUMENTY\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49080"/>
            <a:ext cx="3171825" cy="22764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530393" y="5661248"/>
            <a:ext cx="2735044" cy="923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V </a:t>
            </a:r>
            <a:r>
              <a:rPr lang="cs-CZ" dirty="0" smtClean="0">
                <a:solidFill>
                  <a:schemeClr val="bg1"/>
                </a:solidFill>
              </a:rPr>
              <a:t>Praze</a:t>
            </a:r>
            <a:r>
              <a:rPr lang="cs-CZ" dirty="0" smtClean="0">
                <a:solidFill>
                  <a:schemeClr val="bg1"/>
                </a:solidFill>
              </a:rPr>
              <a:t> 18. </a:t>
            </a:r>
            <a:r>
              <a:rPr lang="cs-CZ" smtClean="0">
                <a:solidFill>
                  <a:schemeClr val="bg1"/>
                </a:solidFill>
              </a:rPr>
              <a:t>2.2014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Mgr. Monika </a:t>
            </a:r>
            <a:r>
              <a:rPr lang="cs-CZ" dirty="0" err="1" smtClean="0">
                <a:solidFill>
                  <a:schemeClr val="bg1"/>
                </a:solidFill>
              </a:rPr>
              <a:t>Šeptáková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633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55267" y="260648"/>
            <a:ext cx="8077173" cy="618630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2400" b="1" u="sng" dirty="0" smtClean="0">
                <a:solidFill>
                  <a:srgbClr val="00B050"/>
                </a:solidFill>
              </a:rPr>
              <a:t>Zajištění pracovněprávního závazku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dosažení vyšší pravděpodobnosti,  že dluh bude splněn a věřitelovo právo bude uspokojeno i kdyby dlužník neplnil řádně a </a:t>
            </a:r>
            <a:r>
              <a:rPr lang="cs-CZ" sz="2400" dirty="0" smtClean="0">
                <a:solidFill>
                  <a:schemeClr val="bg1"/>
                </a:solidFill>
              </a:rPr>
              <a:t>včas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cs-CZ" sz="2400" dirty="0" smtClean="0">
              <a:solidFill>
                <a:srgbClr val="FFC000"/>
              </a:solidFill>
            </a:endParaRPr>
          </a:p>
          <a:p>
            <a:pPr algn="just"/>
            <a:r>
              <a:rPr lang="cs-CZ" sz="2400" b="1" dirty="0" smtClean="0">
                <a:solidFill>
                  <a:schemeClr val="bg1"/>
                </a:solidFill>
              </a:rPr>
              <a:t>Zajišťovací instituty dle NOZ:</a:t>
            </a:r>
            <a:endParaRPr lang="sk-SK" sz="2400" b="1" dirty="0">
              <a:solidFill>
                <a:schemeClr val="bg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>
                <a:solidFill>
                  <a:srgbClr val="00B050"/>
                </a:solidFill>
              </a:rPr>
              <a:t>r</a:t>
            </a:r>
            <a:r>
              <a:rPr lang="cs-CZ" sz="2400" b="1" dirty="0" smtClean="0">
                <a:solidFill>
                  <a:srgbClr val="00B050"/>
                </a:solidFill>
              </a:rPr>
              <a:t>učení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B050"/>
                </a:solidFill>
              </a:rPr>
              <a:t>finanční záruka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>
                <a:solidFill>
                  <a:srgbClr val="00B050"/>
                </a:solidFill>
              </a:rPr>
              <a:t>z</a:t>
            </a:r>
            <a:r>
              <a:rPr lang="cs-CZ" sz="2400" b="1" dirty="0" smtClean="0">
                <a:solidFill>
                  <a:srgbClr val="00B050"/>
                </a:solidFill>
              </a:rPr>
              <a:t>ajišťovací převod práva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>
                <a:solidFill>
                  <a:srgbClr val="00B050"/>
                </a:solidFill>
              </a:rPr>
              <a:t>d</a:t>
            </a:r>
            <a:r>
              <a:rPr lang="cs-CZ" sz="2400" b="1" dirty="0" smtClean="0">
                <a:solidFill>
                  <a:srgbClr val="00B050"/>
                </a:solidFill>
              </a:rPr>
              <a:t>ohoda o srážkách ze mzdy nebo jiných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B050"/>
                </a:solidFill>
              </a:rPr>
              <a:t>smluvní pokuta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>
                <a:solidFill>
                  <a:srgbClr val="00B050"/>
                </a:solidFill>
              </a:rPr>
              <a:t>u</a:t>
            </a:r>
            <a:r>
              <a:rPr lang="cs-CZ" sz="2400" b="1" dirty="0" smtClean="0">
                <a:solidFill>
                  <a:srgbClr val="00B050"/>
                </a:solidFill>
              </a:rPr>
              <a:t>znání dluhu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B050"/>
                </a:solidFill>
              </a:rPr>
              <a:t>zástavní právo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B050"/>
                </a:solidFill>
              </a:rPr>
              <a:t>zadržovací právo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cs-CZ" sz="2000" b="1" dirty="0" smtClean="0">
              <a:solidFill>
                <a:srgbClr val="FFC00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cs-CZ" sz="2000" dirty="0" smtClean="0">
              <a:solidFill>
                <a:schemeClr val="bg1"/>
              </a:solidFill>
            </a:endParaRPr>
          </a:p>
          <a:p>
            <a:pPr algn="just"/>
            <a:endParaRPr lang="cs-CZ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40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71420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dotýkajíci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odborových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organizací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jako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právnických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1560" y="2348880"/>
            <a:ext cx="8003232" cy="3888472"/>
          </a:xfr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Čl. 20 </a:t>
            </a:r>
            <a:r>
              <a:rPr lang="sk-SK" dirty="0" err="1" smtClean="0">
                <a:solidFill>
                  <a:schemeClr val="bg1"/>
                </a:solidFill>
              </a:rPr>
              <a:t>odst</a:t>
            </a:r>
            <a:r>
              <a:rPr lang="sk-SK" dirty="0" smtClean="0">
                <a:solidFill>
                  <a:schemeClr val="bg1"/>
                </a:solidFill>
              </a:rPr>
              <a:t>. 1 </a:t>
            </a:r>
            <a:r>
              <a:rPr lang="sk-SK" dirty="0" err="1" smtClean="0">
                <a:solidFill>
                  <a:schemeClr val="bg1"/>
                </a:solidFill>
              </a:rPr>
              <a:t>věta</a:t>
            </a:r>
            <a:r>
              <a:rPr lang="sk-SK" dirty="0" smtClean="0">
                <a:solidFill>
                  <a:schemeClr val="bg1"/>
                </a:solidFill>
              </a:rPr>
              <a:t> druhá Listiny </a:t>
            </a:r>
            <a:r>
              <a:rPr lang="sk-SK" dirty="0" err="1" smtClean="0">
                <a:solidFill>
                  <a:schemeClr val="bg1"/>
                </a:solidFill>
              </a:rPr>
              <a:t>základních</a:t>
            </a:r>
            <a:r>
              <a:rPr lang="sk-SK" dirty="0" smtClean="0">
                <a:solidFill>
                  <a:schemeClr val="bg1"/>
                </a:solidFill>
              </a:rPr>
              <a:t> práv a </a:t>
            </a:r>
            <a:r>
              <a:rPr lang="sk-SK" dirty="0" err="1" smtClean="0">
                <a:solidFill>
                  <a:schemeClr val="bg1"/>
                </a:solidFill>
              </a:rPr>
              <a:t>svobod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err="1" smtClean="0">
                <a:solidFill>
                  <a:schemeClr val="bg1"/>
                </a:solidFill>
              </a:rPr>
              <a:t>Úmluva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mezinárodní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organizace</a:t>
            </a:r>
            <a:r>
              <a:rPr lang="sk-SK" dirty="0" smtClean="0">
                <a:solidFill>
                  <a:schemeClr val="bg1"/>
                </a:solidFill>
              </a:rPr>
              <a:t> práce č. 87 o </a:t>
            </a:r>
            <a:r>
              <a:rPr lang="sk-SK" dirty="0" err="1" smtClean="0">
                <a:solidFill>
                  <a:schemeClr val="bg1"/>
                </a:solidFill>
              </a:rPr>
              <a:t>svobodě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sdružování</a:t>
            </a:r>
            <a:r>
              <a:rPr lang="sk-SK" dirty="0" smtClean="0">
                <a:solidFill>
                  <a:schemeClr val="bg1"/>
                </a:solidFill>
              </a:rPr>
              <a:t> a </a:t>
            </a:r>
            <a:r>
              <a:rPr lang="sk-SK" dirty="0" err="1" smtClean="0">
                <a:solidFill>
                  <a:schemeClr val="bg1"/>
                </a:solidFill>
              </a:rPr>
              <a:t>ochraně</a:t>
            </a:r>
            <a:r>
              <a:rPr lang="sk-SK" dirty="0" smtClean="0">
                <a:solidFill>
                  <a:schemeClr val="bg1"/>
                </a:solidFill>
              </a:rPr>
              <a:t> práva </a:t>
            </a:r>
            <a:r>
              <a:rPr lang="sk-SK" dirty="0" err="1" smtClean="0">
                <a:solidFill>
                  <a:schemeClr val="bg1"/>
                </a:solidFill>
              </a:rPr>
              <a:t>odborově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se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organizovat</a:t>
            </a:r>
            <a:r>
              <a:rPr lang="sk-SK" dirty="0" smtClean="0">
                <a:solidFill>
                  <a:schemeClr val="bg1"/>
                </a:solidFill>
              </a:rPr>
              <a:t>, 1948 (č.489/1990 </a:t>
            </a:r>
            <a:r>
              <a:rPr lang="sk-SK" dirty="0" err="1" smtClean="0">
                <a:solidFill>
                  <a:schemeClr val="bg1"/>
                </a:solidFill>
              </a:rPr>
              <a:t>Sb</a:t>
            </a:r>
            <a:r>
              <a:rPr lang="sk-SK" dirty="0" smtClean="0">
                <a:solidFill>
                  <a:schemeClr val="bg1"/>
                </a:solidFill>
              </a:rPr>
              <a:t>.)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Zejména § 3025, § 3046, až § 3048 zákona č. 89/2012 Sb. Občanský zákoník</a:t>
            </a:r>
            <a:endParaRPr lang="sk-SK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Zákon č. 304/2013 Sb., o veřejných rejstřících právnických a fyzických osob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273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7544" y="548680"/>
            <a:ext cx="8352928" cy="5632311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800100" lvl="1" indent="-342900" algn="just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Zrušení zákona č. 83/1990 Sb., o sdružovaní občanů, ve znění pozdějších </a:t>
            </a:r>
            <a:r>
              <a:rPr lang="cs-CZ" sz="2800" dirty="0" smtClean="0">
                <a:solidFill>
                  <a:schemeClr val="bg1"/>
                </a:solidFill>
              </a:rPr>
              <a:t>předpisů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sdružení </a:t>
            </a:r>
            <a:r>
              <a:rPr lang="cs-CZ" sz="2800" dirty="0">
                <a:solidFill>
                  <a:schemeClr val="bg1"/>
                </a:solidFill>
              </a:rPr>
              <a:t>vzniklé podle tohoto zákona se od účinnosti NOZ </a:t>
            </a:r>
            <a:r>
              <a:rPr lang="cs-CZ" sz="2800" dirty="0" smtClean="0">
                <a:solidFill>
                  <a:schemeClr val="bg1"/>
                </a:solidFill>
              </a:rPr>
              <a:t>považují </a:t>
            </a:r>
            <a:r>
              <a:rPr lang="cs-CZ" sz="2800" dirty="0">
                <a:solidFill>
                  <a:schemeClr val="bg1"/>
                </a:solidFill>
              </a:rPr>
              <a:t>za spolky podle NOZ – to se však nevztahuje na </a:t>
            </a:r>
            <a:r>
              <a:rPr lang="cs-CZ" sz="2800" dirty="0" smtClean="0">
                <a:solidFill>
                  <a:schemeClr val="bg1"/>
                </a:solidFill>
              </a:rPr>
              <a:t>odborové  </a:t>
            </a:r>
            <a:r>
              <a:rPr lang="cs-CZ" sz="2800" dirty="0">
                <a:solidFill>
                  <a:schemeClr val="bg1"/>
                </a:solidFill>
              </a:rPr>
              <a:t>organizace evidované podle zákona č. 83/1990 Sb</a:t>
            </a:r>
            <a:r>
              <a:rPr lang="cs-CZ" sz="2800" dirty="0" smtClean="0">
                <a:solidFill>
                  <a:schemeClr val="bg1"/>
                </a:solidFill>
              </a:rPr>
              <a:t>.,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nadále</a:t>
            </a:r>
            <a:r>
              <a:rPr lang="cs-CZ" sz="2800" dirty="0" smtClean="0">
                <a:solidFill>
                  <a:schemeClr val="bg1"/>
                </a:solidFill>
              </a:rPr>
              <a:t> se </a:t>
            </a:r>
            <a:r>
              <a:rPr lang="cs-CZ" sz="2800" dirty="0">
                <a:solidFill>
                  <a:schemeClr val="bg1"/>
                </a:solidFill>
              </a:rPr>
              <a:t>považují </a:t>
            </a:r>
            <a:r>
              <a:rPr lang="cs-CZ" sz="2800" dirty="0" smtClean="0">
                <a:solidFill>
                  <a:schemeClr val="bg1"/>
                </a:solidFill>
              </a:rPr>
              <a:t>za </a:t>
            </a:r>
            <a:r>
              <a:rPr lang="cs-CZ" sz="2800" dirty="0">
                <a:solidFill>
                  <a:schemeClr val="bg1"/>
                </a:solidFill>
              </a:rPr>
              <a:t>odborové organizace i podle </a:t>
            </a:r>
            <a:r>
              <a:rPr lang="cs-CZ" sz="2800" dirty="0" smtClean="0">
                <a:solidFill>
                  <a:schemeClr val="bg1"/>
                </a:solidFill>
              </a:rPr>
              <a:t>NOZ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C000"/>
                </a:solidFill>
              </a:rPr>
              <a:t>evidence </a:t>
            </a:r>
            <a:r>
              <a:rPr lang="cs-CZ" sz="2800" dirty="0">
                <a:solidFill>
                  <a:srgbClr val="FFC000"/>
                </a:solidFill>
              </a:rPr>
              <a:t>odborových organizací </a:t>
            </a:r>
            <a:r>
              <a:rPr lang="cs-CZ" sz="2800" dirty="0">
                <a:solidFill>
                  <a:schemeClr val="bg1"/>
                </a:solidFill>
              </a:rPr>
              <a:t>– v zákoně č. 304/2013 Sb., o veřejných rejstřících právnických a fyzických osob.</a:t>
            </a:r>
            <a:endParaRPr lang="sk-SK" sz="2800" dirty="0">
              <a:solidFill>
                <a:schemeClr val="bg1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89354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7921" y="188640"/>
            <a:ext cx="7787208" cy="1642194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Zákon č. 304/2013 </a:t>
            </a:r>
            <a:r>
              <a:rPr lang="sk-SK" dirty="0" err="1" smtClean="0">
                <a:solidFill>
                  <a:schemeClr val="bg1"/>
                </a:solidFill>
              </a:rPr>
              <a:t>Sb</a:t>
            </a:r>
            <a:r>
              <a:rPr lang="sk-SK" dirty="0" smtClean="0">
                <a:solidFill>
                  <a:schemeClr val="bg1"/>
                </a:solidFill>
              </a:rPr>
              <a:t>., o </a:t>
            </a:r>
            <a:r>
              <a:rPr lang="sk-SK" dirty="0" err="1" smtClean="0">
                <a:solidFill>
                  <a:schemeClr val="bg1"/>
                </a:solidFill>
              </a:rPr>
              <a:t>veřejných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rejstřících</a:t>
            </a:r>
            <a:r>
              <a:rPr lang="sk-SK" dirty="0" smtClean="0">
                <a:solidFill>
                  <a:schemeClr val="bg1"/>
                </a:solidFill>
              </a:rPr>
              <a:t> právnických a fyzických </a:t>
            </a:r>
            <a:r>
              <a:rPr lang="sk-SK" dirty="0" err="1" smtClean="0">
                <a:solidFill>
                  <a:schemeClr val="bg1"/>
                </a:solidFill>
              </a:rPr>
              <a:t>osob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683568" y="1916832"/>
            <a:ext cx="7728874" cy="4678204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</a:t>
            </a:r>
            <a:r>
              <a:rPr lang="cs-CZ" sz="2000" dirty="0" smtClean="0">
                <a:solidFill>
                  <a:srgbClr val="00B050"/>
                </a:solidFill>
              </a:rPr>
              <a:t> 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- dnem </a:t>
            </a:r>
            <a:r>
              <a:rPr lang="cs-CZ" sz="2000" dirty="0">
                <a:solidFill>
                  <a:schemeClr val="bg1"/>
                </a:solidFill>
              </a:rPr>
              <a:t>následujícím po dni, v němž bylo doručeno rejstříkovému soudu oznámení o založení </a:t>
            </a:r>
            <a:r>
              <a:rPr lang="cs-CZ" sz="2000" dirty="0" smtClean="0">
                <a:solidFill>
                  <a:schemeClr val="bg1"/>
                </a:solidFill>
              </a:rPr>
              <a:t>odborové organizace. </a:t>
            </a:r>
            <a:r>
              <a:rPr lang="cs-CZ" sz="2000" dirty="0">
                <a:solidFill>
                  <a:schemeClr val="bg1"/>
                </a:solidFill>
              </a:rPr>
              <a:t>Rejstříkový soud vykoná zápis do 5 pracovních dnů.</a:t>
            </a:r>
            <a:endParaRPr lang="sk-SK" sz="2000" dirty="0">
              <a:solidFill>
                <a:schemeClr val="bg1"/>
              </a:solidFill>
            </a:endParaRPr>
          </a:p>
          <a:p>
            <a:pPr lvl="0"/>
            <a:r>
              <a:rPr lang="cs-CZ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Příslušnost </a:t>
            </a:r>
            <a:r>
              <a:rPr lang="cs-CZ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rejstříkového soudu </a:t>
            </a:r>
            <a:r>
              <a:rPr lang="cs-CZ" sz="2000" dirty="0">
                <a:solidFill>
                  <a:schemeClr val="bg1"/>
                </a:solidFill>
              </a:rPr>
              <a:t>upravuje § 75 zákona č. 304/2013 Sb., o veřejných rejstřících právnických a fyzických osob: </a:t>
            </a:r>
            <a:endParaRPr lang="sk-SK" sz="2000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K </a:t>
            </a:r>
            <a:r>
              <a:rPr lang="cs-CZ" sz="2000" dirty="0">
                <a:solidFill>
                  <a:schemeClr val="bg1"/>
                </a:solidFill>
              </a:rPr>
              <a:t>řízení o návrhu na zápis je příslušný </a:t>
            </a:r>
            <a:r>
              <a:rPr lang="cs-CZ" sz="2000" dirty="0">
                <a:solidFill>
                  <a:srgbClr val="00B050"/>
                </a:solidFill>
              </a:rPr>
              <a:t>krajský soud</a:t>
            </a:r>
            <a:r>
              <a:rPr lang="cs-CZ" sz="2000" dirty="0">
                <a:solidFill>
                  <a:schemeClr val="bg1"/>
                </a:solidFill>
              </a:rPr>
              <a:t>, v jehož obvodu je obecný soud osoby, jíž se zápis ve veřejném rejstříku týká, ledaže tento nebo jiný zákon stanoví jinak.</a:t>
            </a:r>
            <a:endParaRPr lang="sk-SK" sz="2000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K </a:t>
            </a:r>
            <a:r>
              <a:rPr lang="cs-CZ" sz="2000" dirty="0">
                <a:solidFill>
                  <a:schemeClr val="bg1"/>
                </a:solidFill>
              </a:rPr>
              <a:t>řízení o návrhu na zápis pobočného spolku je příslušný soud, v jehož obvodu je rejstříkový soud hlavního spolku</a:t>
            </a:r>
            <a:r>
              <a:rPr lang="cs-CZ" sz="2000" dirty="0" smtClean="0">
                <a:solidFill>
                  <a:schemeClr val="bg1"/>
                </a:solidFill>
              </a:rPr>
              <a:t>.</a:t>
            </a:r>
          </a:p>
          <a:p>
            <a:endParaRPr lang="cs-CZ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mezi </a:t>
            </a:r>
            <a:r>
              <a:rPr lang="cs-CZ" sz="2000" dirty="0">
                <a:solidFill>
                  <a:schemeClr val="bg1"/>
                </a:solidFill>
              </a:rPr>
              <a:t>Ministerstvem vnitra a Rejstříkovým soudem – komunikace – </a:t>
            </a:r>
            <a:r>
              <a:rPr lang="cs-CZ" sz="2000" dirty="0" smtClean="0">
                <a:solidFill>
                  <a:schemeClr val="bg1"/>
                </a:solidFill>
              </a:rPr>
              <a:t>automatický přechod </a:t>
            </a:r>
            <a:r>
              <a:rPr lang="cs-CZ" sz="2000" dirty="0">
                <a:solidFill>
                  <a:schemeClr val="bg1"/>
                </a:solidFill>
              </a:rPr>
              <a:t>všech údajů bez povinnosti vznikajících pro odborové organizace.</a:t>
            </a:r>
            <a:endParaRPr lang="sk-SK" sz="2000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5307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k-SK" dirty="0" err="1" smtClean="0">
                <a:solidFill>
                  <a:schemeClr val="bg1"/>
                </a:solidFill>
              </a:rPr>
              <a:t>Změny</a:t>
            </a:r>
            <a:r>
              <a:rPr lang="sk-SK" dirty="0" smtClean="0">
                <a:solidFill>
                  <a:schemeClr val="bg1"/>
                </a:solidFill>
              </a:rPr>
              <a:t> daňového práva  </a:t>
            </a:r>
            <a:r>
              <a:rPr lang="sk-SK" dirty="0" err="1" smtClean="0">
                <a:solidFill>
                  <a:schemeClr val="bg1"/>
                </a:solidFill>
              </a:rPr>
              <a:t>vzhledem</a:t>
            </a:r>
            <a:r>
              <a:rPr lang="sk-SK" dirty="0" smtClean="0">
                <a:solidFill>
                  <a:schemeClr val="bg1"/>
                </a:solidFill>
              </a:rPr>
              <a:t> k </a:t>
            </a:r>
            <a:r>
              <a:rPr lang="sk-SK" dirty="0" err="1" smtClean="0">
                <a:solidFill>
                  <a:schemeClr val="bg1"/>
                </a:solidFill>
              </a:rPr>
              <a:t>rekodifikaci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soukromého</a:t>
            </a:r>
            <a:r>
              <a:rPr lang="sk-SK" dirty="0" smtClean="0">
                <a:solidFill>
                  <a:schemeClr val="bg1"/>
                </a:solidFill>
              </a:rPr>
              <a:t> práva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2060848"/>
            <a:ext cx="8219256" cy="4320520"/>
          </a:xfrm>
          <a:solidFill>
            <a:schemeClr val="tx1">
              <a:lumMod val="9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/>
            <a:r>
              <a:rPr lang="cs-CZ" sz="3200" b="1" dirty="0">
                <a:solidFill>
                  <a:schemeClr val="bg1"/>
                </a:solidFill>
              </a:rPr>
              <a:t>Zákon č. 586/1992, o daních z příjmů</a:t>
            </a:r>
            <a:endParaRPr lang="sk-SK" sz="3200" b="1" dirty="0">
              <a:solidFill>
                <a:schemeClr val="bg1"/>
              </a:solidFill>
            </a:endParaRPr>
          </a:p>
          <a:p>
            <a:pPr lvl="0" algn="just"/>
            <a:r>
              <a:rPr lang="cs-CZ" sz="3200" b="1" dirty="0">
                <a:solidFill>
                  <a:schemeClr val="bg1"/>
                </a:solidFill>
              </a:rPr>
              <a:t>Zákonné opatření Senátu č. 344/2013 Sb., o změně daňových zákonů v souvislosti s rekodifikaci soukromého práva a o změně některých zákonů</a:t>
            </a:r>
            <a:endParaRPr lang="sk-SK" sz="3200" b="1" dirty="0">
              <a:solidFill>
                <a:schemeClr val="bg1"/>
              </a:solidFill>
            </a:endParaRPr>
          </a:p>
          <a:p>
            <a:pPr algn="just"/>
            <a:r>
              <a:rPr lang="cs-CZ" sz="3200" b="1" dirty="0">
                <a:solidFill>
                  <a:schemeClr val="bg1"/>
                </a:solidFill>
              </a:rPr>
              <a:t>Zákonné opatření Senátu č. 340/2013 Sb., o dani z nabytí nemovitých věcí</a:t>
            </a:r>
            <a:endParaRPr lang="sk-SK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948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67544" y="188640"/>
            <a:ext cx="8208912" cy="619268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3200" dirty="0">
                <a:solidFill>
                  <a:schemeClr val="bg1"/>
                </a:solidFill>
              </a:rPr>
              <a:t>inkorporace daně </a:t>
            </a:r>
            <a:r>
              <a:rPr lang="cs-CZ" sz="3200" i="1" dirty="0">
                <a:solidFill>
                  <a:srgbClr val="FFC000"/>
                </a:solidFill>
              </a:rPr>
              <a:t>dědické</a:t>
            </a: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a</a:t>
            </a:r>
            <a:r>
              <a:rPr lang="cs-CZ" sz="3200" dirty="0"/>
              <a:t> </a:t>
            </a:r>
            <a:r>
              <a:rPr lang="cs-CZ" sz="3200" i="1" dirty="0">
                <a:solidFill>
                  <a:srgbClr val="FFC000"/>
                </a:solidFill>
              </a:rPr>
              <a:t>darovací</a:t>
            </a: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do </a:t>
            </a:r>
            <a:r>
              <a:rPr lang="cs-CZ" sz="3200" dirty="0">
                <a:solidFill>
                  <a:srgbClr val="00B050"/>
                </a:solidFill>
              </a:rPr>
              <a:t>zákona č. 586/1992 Sb., o daních z příjmu </a:t>
            </a:r>
            <a:r>
              <a:rPr lang="cs-CZ" sz="3200" dirty="0">
                <a:solidFill>
                  <a:schemeClr val="bg1"/>
                </a:solidFill>
              </a:rPr>
              <a:t>– dochází k zavedení režimu dani z příjmů 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bg1"/>
                </a:solidFill>
              </a:rPr>
              <a:t>veškeré </a:t>
            </a:r>
            <a:r>
              <a:rPr lang="cs-CZ" sz="3200" dirty="0">
                <a:solidFill>
                  <a:schemeClr val="bg1"/>
                </a:solidFill>
              </a:rPr>
              <a:t>příjmy fyzických a právnických osob z nabytí dědictví nebo odkazu jsou osvobozeny od daně z příjmů - z důvodu osvobození osob blízkých výnos daně dědické je velmi nízký a jeho výběr neekonomický – </a:t>
            </a:r>
            <a:r>
              <a:rPr lang="cs-CZ" sz="3200" dirty="0">
                <a:solidFill>
                  <a:srgbClr val="00B050"/>
                </a:solidFill>
              </a:rPr>
              <a:t>ruší se zákon o dani dědické, dani darovací a dani z převodu nemovitosti</a:t>
            </a:r>
          </a:p>
        </p:txBody>
      </p:sp>
    </p:spTree>
    <p:extLst>
      <p:ext uri="{BB962C8B-B14F-4D97-AF65-F5344CB8AC3E}">
        <p14:creationId xmlns:p14="http://schemas.microsoft.com/office/powerpoint/2010/main" val="9568665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Odborová organizace a daň z příjmů 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467544" y="1700808"/>
            <a:ext cx="8208912" cy="452431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Od</a:t>
            </a:r>
            <a:r>
              <a:rPr lang="cs-CZ" sz="3200" dirty="0"/>
              <a:t> </a:t>
            </a:r>
            <a:r>
              <a:rPr lang="cs-CZ" sz="3200" dirty="0">
                <a:solidFill>
                  <a:srgbClr val="00B050"/>
                </a:solidFill>
              </a:rPr>
              <a:t>01.01.2014 </a:t>
            </a:r>
            <a:r>
              <a:rPr lang="cs-CZ" sz="3200" dirty="0">
                <a:solidFill>
                  <a:schemeClr val="bg1"/>
                </a:solidFill>
              </a:rPr>
              <a:t>se pro plnění daňových povinností zavádí nový pojem, pod který spadají i odborové organizace a to </a:t>
            </a:r>
            <a:r>
              <a:rPr lang="cs-CZ" sz="3200" b="1" i="1" dirty="0">
                <a:solidFill>
                  <a:srgbClr val="00B050"/>
                </a:solidFill>
              </a:rPr>
              <a:t>„veřejně prospěšný poplatník“</a:t>
            </a:r>
            <a:r>
              <a:rPr lang="cs-CZ" sz="3200" b="1" i="1" dirty="0">
                <a:solidFill>
                  <a:srgbClr val="FFC000"/>
                </a:solidFill>
              </a:rPr>
              <a:t> </a:t>
            </a:r>
            <a:r>
              <a:rPr lang="cs-CZ" sz="3200" dirty="0">
                <a:solidFill>
                  <a:schemeClr val="bg1"/>
                </a:solidFill>
              </a:rPr>
              <a:t>(poplatník, který v souladu se svým zakladatelským právním jednáním, statutem, stanovami, zákonem nebo rozhodnutím orgánu veřejné moci jako svou hlavní činnost vykonává činnost, která není podnikáním)</a:t>
            </a:r>
          </a:p>
        </p:txBody>
      </p:sp>
    </p:spTree>
    <p:extLst>
      <p:ext uri="{BB962C8B-B14F-4D97-AF65-F5344CB8AC3E}">
        <p14:creationId xmlns:p14="http://schemas.microsoft.com/office/powerpoint/2010/main" val="848033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94904" y="260648"/>
            <a:ext cx="7928458" cy="6217087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U odborové organizace </a:t>
            </a:r>
            <a:r>
              <a:rPr lang="cs-CZ" sz="2000" b="1" dirty="0">
                <a:solidFill>
                  <a:srgbClr val="00B050"/>
                </a:solidFill>
              </a:rPr>
              <a:t>nejsou předmětem daně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bg1"/>
                </a:solidFill>
              </a:rPr>
              <a:t>dle zákona v §18a odst. 1 ZDP</a:t>
            </a:r>
            <a:endParaRPr lang="sk-SK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příjmy z nepodnikatelské činnosti za podmínky, že výdaje ( náklady ) vynaložené podle tohoto zákona v souvislosti s prováděním této činnosti jsou vyšší,</a:t>
            </a:r>
            <a:endParaRPr lang="sk-SK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dotace, příspěvek, podpora nebo jiná obdobná plnění z veřejných rozpočtů.</a:t>
            </a:r>
            <a:endParaRPr lang="sk-SK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</a:rPr>
              <a:t>U odborové organizace </a:t>
            </a:r>
            <a:r>
              <a:rPr lang="cs-CZ" sz="2000" dirty="0">
                <a:solidFill>
                  <a:srgbClr val="00B050"/>
                </a:solidFill>
              </a:rPr>
              <a:t>je předmětem daně </a:t>
            </a:r>
            <a:r>
              <a:rPr lang="cs-CZ" sz="2000" dirty="0">
                <a:solidFill>
                  <a:schemeClr val="bg1"/>
                </a:solidFill>
              </a:rPr>
              <a:t>vždy příjem dle zákona v  §18a odst. 2 ZDP, tj. příjem </a:t>
            </a:r>
            <a:endParaRPr lang="sk-SK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z reklamy,</a:t>
            </a:r>
            <a:endParaRPr lang="sk-SK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z členského příspěvku podle stanov, statusu, zřizovacích nebo zakladatelských listin,</a:t>
            </a:r>
            <a:endParaRPr lang="sk-SK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v podobě úroku,</a:t>
            </a:r>
            <a:endParaRPr lang="sk-SK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z nájemného s výjimkou nájmu státního majetku</a:t>
            </a:r>
            <a:r>
              <a:rPr lang="cs-CZ" sz="2000" dirty="0" smtClean="0">
                <a:solidFill>
                  <a:schemeClr val="bg1"/>
                </a:solidFill>
              </a:rPr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cs-CZ" sz="2000" dirty="0"/>
          </a:p>
          <a:p>
            <a:r>
              <a:rPr lang="cs-CZ" sz="2000" b="1" dirty="0">
                <a:solidFill>
                  <a:schemeClr val="bg1"/>
                </a:solidFill>
              </a:rPr>
              <a:t>Nadále jsou od daně z příjmů </a:t>
            </a:r>
            <a:r>
              <a:rPr lang="cs-CZ" sz="2000" b="1" dirty="0">
                <a:solidFill>
                  <a:srgbClr val="00B050"/>
                </a:solidFill>
              </a:rPr>
              <a:t>osvobozeny</a:t>
            </a:r>
            <a:r>
              <a:rPr lang="cs-CZ" sz="2000" b="1" dirty="0"/>
              <a:t> </a:t>
            </a:r>
            <a:r>
              <a:rPr lang="cs-CZ" sz="2000" b="1" dirty="0">
                <a:solidFill>
                  <a:schemeClr val="bg1"/>
                </a:solidFill>
              </a:rPr>
              <a:t>členské příspěvky dle  § 19 odst. 1. písm. a) bod 3 ZDP</a:t>
            </a:r>
            <a:r>
              <a:rPr lang="cs-CZ" sz="20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sz="2000" b="1" u="sng" dirty="0" smtClean="0">
                <a:solidFill>
                  <a:srgbClr val="00B050"/>
                </a:solidFill>
              </a:rPr>
              <a:t>Důležité</a:t>
            </a:r>
            <a:r>
              <a:rPr lang="cs-CZ" sz="2000" b="1" u="sng" dirty="0">
                <a:solidFill>
                  <a:srgbClr val="00B050"/>
                </a:solidFill>
              </a:rPr>
              <a:t>: Ruší se dosavadní zařazení úroků z vkladů na běžném účtu mezi příjmy, které nejsou předmětem daně.</a:t>
            </a:r>
            <a:endParaRPr lang="sk-SK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545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-6400"/>
            <a:ext cx="8208911" cy="667576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150" u="sng" dirty="0">
                <a:solidFill>
                  <a:srgbClr val="FFC000"/>
                </a:solidFill>
              </a:rPr>
              <a:t>Poskytování funkčních požitků neuvolněným funkcionářům</a:t>
            </a:r>
            <a:endParaRPr lang="sk-SK" sz="2150" u="sng" dirty="0">
              <a:solidFill>
                <a:srgbClr val="FFC000"/>
              </a:solidFill>
            </a:endParaRPr>
          </a:p>
          <a:p>
            <a:r>
              <a:rPr lang="cs-CZ" sz="2150" dirty="0">
                <a:solidFill>
                  <a:schemeClr val="bg1"/>
                </a:solidFill>
              </a:rPr>
              <a:t>Odborové organizace mohou poskytovat svým členům za výkon funkce </a:t>
            </a:r>
            <a:r>
              <a:rPr lang="cs-CZ" sz="2150" dirty="0" smtClean="0">
                <a:solidFill>
                  <a:schemeClr val="bg1"/>
                </a:solidFill>
              </a:rPr>
              <a:t>odměny – funkční požitky. </a:t>
            </a:r>
            <a:endParaRPr lang="sk-SK" sz="2150" dirty="0">
              <a:solidFill>
                <a:schemeClr val="bg1"/>
              </a:solidFill>
            </a:endParaRPr>
          </a:p>
          <a:p>
            <a:r>
              <a:rPr lang="cs-CZ" sz="2150" b="1" dirty="0">
                <a:solidFill>
                  <a:schemeClr val="bg1"/>
                </a:solidFill>
              </a:rPr>
              <a:t>K legislativně technické změně dochází k 01.01.2014 v tom směru, že výraz </a:t>
            </a:r>
            <a:r>
              <a:rPr lang="cs-CZ" sz="2150" b="1" dirty="0" smtClean="0">
                <a:solidFill>
                  <a:schemeClr val="bg1"/>
                </a:solidFill>
              </a:rPr>
              <a:t>„ </a:t>
            </a:r>
            <a:r>
              <a:rPr lang="cs-CZ" sz="2150" b="1" dirty="0">
                <a:solidFill>
                  <a:schemeClr val="bg1"/>
                </a:solidFill>
              </a:rPr>
              <a:t>příjmy ze závislé činnosti“ zahrnuje i plnění v podobě funkčního požitku. </a:t>
            </a:r>
            <a:endParaRPr lang="sk-SK" sz="2150" dirty="0">
              <a:solidFill>
                <a:schemeClr val="bg1"/>
              </a:solidFill>
            </a:endParaRPr>
          </a:p>
          <a:p>
            <a:r>
              <a:rPr lang="cs-CZ" sz="2150" b="1" dirty="0">
                <a:solidFill>
                  <a:srgbClr val="FFC000"/>
                </a:solidFill>
              </a:rPr>
              <a:t>Daňový režim na straně funkcionářů: </a:t>
            </a:r>
            <a:endParaRPr lang="sk-SK" sz="2150" b="1" dirty="0">
              <a:solidFill>
                <a:srgbClr val="FFC000"/>
              </a:solidFill>
            </a:endParaRPr>
          </a:p>
          <a:p>
            <a:r>
              <a:rPr lang="cs-CZ" sz="2150" dirty="0">
                <a:solidFill>
                  <a:schemeClr val="bg1"/>
                </a:solidFill>
              </a:rPr>
              <a:t>Odměna za výkon funkce v orgánech odborové organizace, a to v peněžní i nepeněžní formě, je u příjemce zdanitelným příjmem a odborová organizace má povinnost z této odměny odvést zálohu na daň. Je-li výkon funkce tzv. „vedlejším zaměstnáním“, např. zaměstnanec firmy pobírá mzdu od firmy a vedle toho ještě odměnu za výkon funkce od odborové organizace, je po skončení roku povinen podat daňové přiznání, a nově za rok 2014, i když odměna za výkon funkce nepřesáhne 5.000,- Kč měsíčně. </a:t>
            </a:r>
            <a:endParaRPr lang="sk-SK" sz="2150" dirty="0">
              <a:solidFill>
                <a:schemeClr val="bg1"/>
              </a:solidFill>
            </a:endParaRPr>
          </a:p>
          <a:p>
            <a:r>
              <a:rPr lang="cs-CZ" sz="2150" u="sng" dirty="0">
                <a:solidFill>
                  <a:srgbClr val="00B050"/>
                </a:solidFill>
              </a:rPr>
              <a:t>Důležité: Členové revizní komise a členové předsednictva mají povinnost podat daňové přiznání po skončení roku a za rok 2014 budou mít povinnost podat daňové přiznání, i když  odměna za výkon funkce nepřesáhne 5.000,-Kč měsíčně.  </a:t>
            </a:r>
            <a:endParaRPr lang="sk-SK" sz="215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1575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k-SK" sz="6000" dirty="0" err="1" smtClean="0">
                <a:solidFill>
                  <a:schemeClr val="bg1"/>
                </a:solidFill>
              </a:rPr>
              <a:t>Děkuji</a:t>
            </a:r>
            <a:r>
              <a:rPr lang="sk-SK" sz="6000" dirty="0" smtClean="0">
                <a:solidFill>
                  <a:schemeClr val="bg1"/>
                </a:solidFill>
              </a:rPr>
              <a:t> za </a:t>
            </a:r>
            <a:r>
              <a:rPr lang="sk-SK" sz="6000" dirty="0" err="1" smtClean="0">
                <a:solidFill>
                  <a:schemeClr val="bg1"/>
                </a:solidFill>
              </a:rPr>
              <a:t>pozornost</a:t>
            </a:r>
            <a:endParaRPr lang="sk-SK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63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k-SK" b="0" dirty="0" err="1" smtClean="0">
                <a:solidFill>
                  <a:schemeClr val="bg1"/>
                </a:solidFill>
              </a:rPr>
              <a:t>Právní</a:t>
            </a:r>
            <a:r>
              <a:rPr lang="sk-SK" b="0" dirty="0" smtClean="0">
                <a:solidFill>
                  <a:schemeClr val="bg1"/>
                </a:solidFill>
              </a:rPr>
              <a:t> úprava:</a:t>
            </a:r>
            <a:endParaRPr lang="sk-SK" b="0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68552"/>
          </a:xfr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1. Zákon č. 89/2012 Sb., Občanský zákoník (dále jen „NOZ“)</a:t>
            </a:r>
          </a:p>
          <a:p>
            <a:r>
              <a:rPr lang="cs-CZ" sz="3200" dirty="0" smtClean="0">
                <a:solidFill>
                  <a:schemeClr val="bg1"/>
                </a:solidFill>
              </a:rPr>
              <a:t>2. Zákon č. 303/2013 Sb., kterým se mění některé zákony v souvislosti s přijetím rekodifikace soukromého práva</a:t>
            </a:r>
          </a:p>
          <a:p>
            <a:r>
              <a:rPr lang="cs-CZ" sz="3200" dirty="0" smtClean="0">
                <a:solidFill>
                  <a:schemeClr val="bg1"/>
                </a:solidFill>
              </a:rPr>
              <a:t>3. Zákon č. 262/2006 Sb., Zákoník práce, ve znění pozdějších předpisů (dále jen „ZP“)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354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539552" y="692696"/>
            <a:ext cx="8136904" cy="55092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dirty="0">
                <a:solidFill>
                  <a:schemeClr val="bg1"/>
                </a:solidFill>
              </a:rPr>
              <a:t>NOZ zůstává ve vztahu </a:t>
            </a:r>
            <a:r>
              <a:rPr lang="cs-CZ" sz="3200" b="1" dirty="0">
                <a:solidFill>
                  <a:srgbClr val="FFC000"/>
                </a:solidFill>
              </a:rPr>
              <a:t>subsidiarity</a:t>
            </a:r>
            <a:r>
              <a:rPr lang="cs-CZ" sz="3200" dirty="0">
                <a:solidFill>
                  <a:srgbClr val="FFC000"/>
                </a:solidFill>
              </a:rPr>
              <a:t> </a:t>
            </a:r>
            <a:r>
              <a:rPr lang="cs-CZ" sz="3200" dirty="0">
                <a:solidFill>
                  <a:schemeClr val="bg1"/>
                </a:solidFill>
              </a:rPr>
              <a:t>k </a:t>
            </a:r>
            <a:r>
              <a:rPr lang="cs-CZ" sz="3200" dirty="0" smtClean="0">
                <a:solidFill>
                  <a:schemeClr val="bg1"/>
                </a:solidFill>
              </a:rPr>
              <a:t>ZP.</a:t>
            </a:r>
          </a:p>
          <a:p>
            <a:pPr algn="just"/>
            <a:r>
              <a:rPr lang="cs-CZ" sz="3200" dirty="0">
                <a:solidFill>
                  <a:schemeClr val="bg1"/>
                </a:solidFill>
              </a:rPr>
              <a:t>ZP nadále zůstává 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>
                <a:solidFill>
                  <a:schemeClr val="bg1"/>
                </a:solidFill>
              </a:rPr>
              <a:t>základním a primárně použitelným </a:t>
            </a:r>
            <a:r>
              <a:rPr lang="cs-CZ" sz="3200" dirty="0" smtClean="0">
                <a:solidFill>
                  <a:schemeClr val="bg1"/>
                </a:solidFill>
              </a:rPr>
              <a:t>předpisem  při </a:t>
            </a:r>
            <a:r>
              <a:rPr lang="cs-CZ" sz="3200" dirty="0">
                <a:solidFill>
                  <a:schemeClr val="bg1"/>
                </a:solidFill>
              </a:rPr>
              <a:t>právní úpravě vztahů vznikajících při </a:t>
            </a:r>
            <a:r>
              <a:rPr lang="cs-CZ" sz="3200" dirty="0" smtClean="0">
                <a:solidFill>
                  <a:schemeClr val="bg1"/>
                </a:solidFill>
              </a:rPr>
              <a:t> výkonu </a:t>
            </a:r>
            <a:r>
              <a:rPr lang="cs-CZ" sz="3200" dirty="0">
                <a:solidFill>
                  <a:schemeClr val="bg1"/>
                </a:solidFill>
              </a:rPr>
              <a:t>závislé práce zaměstnance pro zaměstnavatele nebo v souvislosti s ním. 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>
                <a:solidFill>
                  <a:schemeClr val="bg1"/>
                </a:solidFill>
              </a:rPr>
              <a:t>Občanský zákoník má být při </a:t>
            </a:r>
            <a:r>
              <a:rPr lang="cs-CZ" sz="3200" dirty="0" smtClean="0">
                <a:solidFill>
                  <a:schemeClr val="bg1"/>
                </a:solidFill>
              </a:rPr>
              <a:t>úpravě </a:t>
            </a:r>
            <a:r>
              <a:rPr lang="cs-CZ" sz="3200" dirty="0">
                <a:solidFill>
                  <a:schemeClr val="bg1"/>
                </a:solidFill>
              </a:rPr>
              <a:t>pracovněprávních vztahů aplikován jen tehdy, pokud ZP není možné použít, a to vždy jen v souladu se základními zásadami pracovněprávních vztahů. 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007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332656"/>
            <a:ext cx="8064896" cy="604867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bg1"/>
                </a:solidFill>
              </a:rPr>
              <a:t>NOZ </a:t>
            </a:r>
            <a:r>
              <a:rPr lang="cs-CZ" sz="3200" dirty="0">
                <a:solidFill>
                  <a:schemeClr val="bg1"/>
                </a:solidFill>
              </a:rPr>
              <a:t>přinesl změnu terminologie, kde </a:t>
            </a:r>
            <a:r>
              <a:rPr lang="cs-CZ" sz="3200" dirty="0" smtClean="0">
                <a:solidFill>
                  <a:schemeClr val="bg1"/>
                </a:solidFill>
              </a:rPr>
              <a:t>dosavadní pojem </a:t>
            </a:r>
            <a:r>
              <a:rPr lang="cs-CZ" sz="3200" b="1" dirty="0" smtClean="0">
                <a:solidFill>
                  <a:schemeClr val="bg1"/>
                </a:solidFill>
              </a:rPr>
              <a:t>právní </a:t>
            </a:r>
            <a:r>
              <a:rPr lang="cs-CZ" sz="3200" b="1" dirty="0">
                <a:solidFill>
                  <a:schemeClr val="bg1"/>
                </a:solidFill>
              </a:rPr>
              <a:t>úkon</a:t>
            </a:r>
            <a:r>
              <a:rPr lang="cs-CZ" sz="3200" dirty="0">
                <a:solidFill>
                  <a:schemeClr val="bg1"/>
                </a:solidFill>
              </a:rPr>
              <a:t> je nahrazený novým </a:t>
            </a:r>
            <a:r>
              <a:rPr lang="cs-CZ" sz="3200" dirty="0" smtClean="0">
                <a:solidFill>
                  <a:schemeClr val="bg1"/>
                </a:solidFill>
              </a:rPr>
              <a:t>širším pojmem </a:t>
            </a:r>
            <a:r>
              <a:rPr lang="cs-CZ" sz="3200" dirty="0">
                <a:solidFill>
                  <a:schemeClr val="bg1"/>
                </a:solidFill>
              </a:rPr>
              <a:t>a </a:t>
            </a:r>
            <a:r>
              <a:rPr lang="cs-CZ" sz="3200" dirty="0" smtClean="0">
                <a:solidFill>
                  <a:schemeClr val="bg1"/>
                </a:solidFill>
              </a:rPr>
              <a:t>tj</a:t>
            </a:r>
            <a:r>
              <a:rPr lang="cs-CZ" sz="3200" dirty="0">
                <a:solidFill>
                  <a:schemeClr val="bg1"/>
                </a:solidFill>
              </a:rPr>
              <a:t>. </a:t>
            </a:r>
            <a:r>
              <a:rPr lang="cs-CZ" sz="3200" b="1" dirty="0">
                <a:solidFill>
                  <a:srgbClr val="FFC000"/>
                </a:solidFill>
              </a:rPr>
              <a:t>právní jednání.</a:t>
            </a:r>
            <a:r>
              <a:rPr lang="cs-CZ" sz="3200" dirty="0">
                <a:solidFill>
                  <a:srgbClr val="FFC000"/>
                </a:solidFill>
              </a:rPr>
              <a:t> </a:t>
            </a:r>
            <a:endParaRPr lang="cs-CZ" sz="3200" dirty="0" smtClean="0">
              <a:solidFill>
                <a:srgbClr val="FFC00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bg1"/>
                </a:solidFill>
              </a:rPr>
              <a:t>Pod </a:t>
            </a:r>
            <a:r>
              <a:rPr lang="cs-CZ" sz="3200" dirty="0">
                <a:solidFill>
                  <a:schemeClr val="bg1"/>
                </a:solidFill>
              </a:rPr>
              <a:t>pojem právní jednání již budou spadat i takové </a:t>
            </a:r>
            <a:r>
              <a:rPr lang="cs-CZ" sz="3200" dirty="0" smtClean="0">
                <a:solidFill>
                  <a:schemeClr val="bg1"/>
                </a:solidFill>
              </a:rPr>
              <a:t>projevy vůle</a:t>
            </a:r>
            <a:r>
              <a:rPr lang="cs-CZ" sz="3200" dirty="0">
                <a:solidFill>
                  <a:schemeClr val="bg1"/>
                </a:solidFill>
              </a:rPr>
              <a:t>, </a:t>
            </a:r>
            <a:r>
              <a:rPr lang="cs-CZ" sz="3200" dirty="0" smtClean="0">
                <a:solidFill>
                  <a:schemeClr val="bg1"/>
                </a:solidFill>
              </a:rPr>
              <a:t>které </a:t>
            </a:r>
            <a:r>
              <a:rPr lang="cs-CZ" sz="3200" dirty="0">
                <a:solidFill>
                  <a:schemeClr val="bg1"/>
                </a:solidFill>
              </a:rPr>
              <a:t>jsou považovány za faktické úkony, které přímo nesměřují </a:t>
            </a:r>
            <a:r>
              <a:rPr lang="cs-CZ" sz="3200" dirty="0" smtClean="0">
                <a:solidFill>
                  <a:schemeClr val="bg1"/>
                </a:solidFill>
              </a:rPr>
              <a:t>ke </a:t>
            </a:r>
            <a:r>
              <a:rPr lang="cs-CZ" sz="3200" dirty="0">
                <a:solidFill>
                  <a:schemeClr val="bg1"/>
                </a:solidFill>
              </a:rPr>
              <a:t>vzniku, </a:t>
            </a:r>
            <a:r>
              <a:rPr lang="cs-CZ" sz="3200" dirty="0" smtClean="0">
                <a:solidFill>
                  <a:schemeClr val="bg1"/>
                </a:solidFill>
              </a:rPr>
              <a:t>změně </a:t>
            </a:r>
            <a:r>
              <a:rPr lang="cs-CZ" sz="3200" dirty="0">
                <a:solidFill>
                  <a:schemeClr val="bg1"/>
                </a:solidFill>
              </a:rPr>
              <a:t>nebo zániku práv a povinností</a:t>
            </a:r>
            <a:r>
              <a:rPr lang="cs-CZ" sz="3200" dirty="0" smtClean="0">
                <a:solidFill>
                  <a:schemeClr val="bg1"/>
                </a:solidFill>
              </a:rPr>
              <a:t>. </a:t>
            </a:r>
            <a:r>
              <a:rPr lang="cs-CZ" sz="3200" b="1" dirty="0" smtClean="0">
                <a:solidFill>
                  <a:srgbClr val="FFC000"/>
                </a:solidFill>
              </a:rPr>
              <a:t>(např. rozhodnutí zaměstnavatele o organizační     změně)</a:t>
            </a:r>
          </a:p>
          <a:p>
            <a:pPr algn="just"/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477626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467544" y="476673"/>
            <a:ext cx="8136904" cy="550920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sz="3200" b="1" u="sng" dirty="0">
                <a:solidFill>
                  <a:srgbClr val="FFC000"/>
                </a:solidFill>
              </a:rPr>
              <a:t>Náležitosti právního jednání: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3200" dirty="0">
                <a:solidFill>
                  <a:srgbClr val="FFC000"/>
                </a:solidFill>
              </a:rPr>
              <a:t>Subjekt</a:t>
            </a:r>
            <a:r>
              <a:rPr lang="cs-CZ" sz="3200" b="1" dirty="0">
                <a:solidFill>
                  <a:srgbClr val="FFC000"/>
                </a:solidFill>
              </a:rPr>
              <a:t> - </a:t>
            </a:r>
            <a:r>
              <a:rPr lang="cs-CZ" sz="3200" dirty="0">
                <a:solidFill>
                  <a:schemeClr val="bg1"/>
                </a:solidFill>
              </a:rPr>
              <a:t>způsobilost k právům a povinnostem a způsobilost k právnímu jednání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3200" dirty="0">
                <a:solidFill>
                  <a:srgbClr val="FFC000"/>
                </a:solidFill>
              </a:rPr>
              <a:t>Vůle - </a:t>
            </a:r>
            <a:r>
              <a:rPr lang="cs-CZ" sz="3200" dirty="0">
                <a:solidFill>
                  <a:schemeClr val="bg1"/>
                </a:solidFill>
              </a:rPr>
              <a:t>skutečná, svobodná, vážná a bez omylu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3200" dirty="0">
                <a:solidFill>
                  <a:srgbClr val="FFC000"/>
                </a:solidFill>
              </a:rPr>
              <a:t>Projevu vůle - </a:t>
            </a:r>
            <a:r>
              <a:rPr lang="cs-CZ" sz="3200" dirty="0">
                <a:solidFill>
                  <a:schemeClr val="bg1"/>
                </a:solidFill>
              </a:rPr>
              <a:t>srozumitelný, určitý a ve stanovené formě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3200" dirty="0">
                <a:solidFill>
                  <a:srgbClr val="FFC000"/>
                </a:solidFill>
              </a:rPr>
              <a:t>Předmět -</a:t>
            </a:r>
            <a:r>
              <a:rPr lang="cs-CZ" sz="3200" dirty="0"/>
              <a:t> </a:t>
            </a:r>
            <a:r>
              <a:rPr lang="cs-CZ" sz="3200" dirty="0">
                <a:solidFill>
                  <a:schemeClr val="bg1"/>
                </a:solidFill>
              </a:rPr>
              <a:t>možný a dovolený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3200" dirty="0">
                <a:solidFill>
                  <a:srgbClr val="FFC000"/>
                </a:solidFill>
              </a:rPr>
              <a:t>Poměr vůle a projevu - </a:t>
            </a:r>
            <a:r>
              <a:rPr lang="cs-CZ" sz="3200" dirty="0">
                <a:solidFill>
                  <a:schemeClr val="bg1"/>
                </a:solidFill>
              </a:rPr>
              <a:t>musí existovat shoda vůle a její projevu</a:t>
            </a:r>
            <a:endParaRPr lang="sk-SK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3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3528" y="836712"/>
            <a:ext cx="8424937" cy="540147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cs-CZ" sz="2300" dirty="0" smtClean="0">
                <a:solidFill>
                  <a:schemeClr val="bg1"/>
                </a:solidFill>
              </a:rPr>
              <a:t>Od </a:t>
            </a:r>
            <a:r>
              <a:rPr lang="cs-CZ" sz="2300" dirty="0">
                <a:solidFill>
                  <a:schemeClr val="bg1"/>
                </a:solidFill>
              </a:rPr>
              <a:t>01. 01. 2014 se </a:t>
            </a:r>
            <a:r>
              <a:rPr lang="cs-CZ" sz="2300" dirty="0" smtClean="0">
                <a:solidFill>
                  <a:schemeClr val="bg1"/>
                </a:solidFill>
              </a:rPr>
              <a:t>budou následky </a:t>
            </a:r>
            <a:r>
              <a:rPr lang="cs-CZ" sz="2300" dirty="0">
                <a:solidFill>
                  <a:schemeClr val="bg1"/>
                </a:solidFill>
              </a:rPr>
              <a:t>vad právních jednání v pracovněprávních vztazích </a:t>
            </a:r>
            <a:r>
              <a:rPr lang="cs-CZ" sz="2300" dirty="0" smtClean="0">
                <a:solidFill>
                  <a:schemeClr val="bg1"/>
                </a:solidFill>
              </a:rPr>
              <a:t>posuzovat  podle </a:t>
            </a:r>
            <a:r>
              <a:rPr lang="cs-CZ" sz="2300" dirty="0">
                <a:solidFill>
                  <a:schemeClr val="bg1"/>
                </a:solidFill>
              </a:rPr>
              <a:t>pravidel v novém občanském zákoníku.</a:t>
            </a:r>
            <a:endParaRPr lang="sk-SK" sz="2300" dirty="0">
              <a:solidFill>
                <a:schemeClr val="bg1"/>
              </a:solidFill>
            </a:endParaRPr>
          </a:p>
          <a:p>
            <a:pPr algn="just"/>
            <a:r>
              <a:rPr lang="cs-CZ" sz="2300" b="1" u="sng" dirty="0">
                <a:solidFill>
                  <a:srgbClr val="FFC000"/>
                </a:solidFill>
              </a:rPr>
              <a:t>Následky vad právního jednání: </a:t>
            </a:r>
            <a:endParaRPr lang="cs-CZ" sz="2300" b="1" u="sng" dirty="0" smtClean="0">
              <a:solidFill>
                <a:srgbClr val="FFC00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cs-CZ" sz="2300" b="1" dirty="0" smtClean="0">
                <a:solidFill>
                  <a:srgbClr val="FFC000"/>
                </a:solidFill>
              </a:rPr>
              <a:t>Nicotné právní jednání</a:t>
            </a:r>
            <a:r>
              <a:rPr lang="cs-CZ" sz="2300" dirty="0" smtClean="0">
                <a:solidFill>
                  <a:srgbClr val="FFC000"/>
                </a:solidFill>
              </a:rPr>
              <a:t> - </a:t>
            </a:r>
            <a:r>
              <a:rPr lang="cs-CZ" sz="2300" dirty="0">
                <a:solidFill>
                  <a:schemeClr val="bg1"/>
                </a:solidFill>
              </a:rPr>
              <a:t>na nicotné právní jednání se hledí jakoby nebylo vzniklo, právní jednání neexistuje</a:t>
            </a:r>
            <a:endParaRPr lang="sk-SK" sz="2300" dirty="0">
              <a:solidFill>
                <a:schemeClr val="bg1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2300" b="1" dirty="0" smtClean="0">
                <a:solidFill>
                  <a:srgbClr val="FFC000"/>
                </a:solidFill>
              </a:rPr>
              <a:t>Relativně neúčinné - </a:t>
            </a:r>
            <a:r>
              <a:rPr lang="cs-CZ" sz="2300" dirty="0">
                <a:solidFill>
                  <a:schemeClr val="bg1"/>
                </a:solidFill>
              </a:rPr>
              <a:t>je takové právní jednání, při kterém dlužník zkracuje uspokojení vykonatelné pohledávky věřitele – např. když dlužník úmyslně převede svůj majetek na rodinného příslušníka, a tím se zmenší možnost uspokojit pohledávku věřitele, kterou je možné </a:t>
            </a:r>
            <a:r>
              <a:rPr lang="cs-CZ" sz="2300" dirty="0" smtClean="0">
                <a:solidFill>
                  <a:schemeClr val="bg1"/>
                </a:solidFill>
              </a:rPr>
              <a:t>vykonat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300" b="1" dirty="0" smtClean="0">
                <a:solidFill>
                  <a:srgbClr val="FFC000"/>
                </a:solidFill>
              </a:rPr>
              <a:t>Relativně neplatné - </a:t>
            </a:r>
            <a:r>
              <a:rPr lang="cs-CZ" sz="2300" dirty="0">
                <a:solidFill>
                  <a:schemeClr val="bg1"/>
                </a:solidFill>
              </a:rPr>
              <a:t>je takové právní jednání, které způsobuje právní účinky a hledí se na něj jako na platné až do doby, kdy osoba, která je neplatnosti dotčena, sama námitku neplatnosti vznese</a:t>
            </a:r>
            <a:r>
              <a:rPr lang="cs-CZ" sz="2300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6442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17836" y="404664"/>
            <a:ext cx="7776864" cy="5970865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cs-CZ" sz="2800" b="1" u="sng" dirty="0">
                <a:solidFill>
                  <a:srgbClr val="FFC000"/>
                </a:solidFill>
              </a:rPr>
              <a:t>Relativně neplatné bude právní jednání:</a:t>
            </a:r>
            <a:endParaRPr lang="sk-SK" sz="2800" b="1" u="sng" dirty="0">
              <a:solidFill>
                <a:srgbClr val="FFC00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cs-CZ" sz="2800" i="1" dirty="0">
                <a:solidFill>
                  <a:schemeClr val="bg1"/>
                </a:solidFill>
              </a:rPr>
              <a:t>když tu jde o jiný než zjevný rozpor s dobrými mravy,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cs-CZ" sz="2800" i="1" dirty="0">
                <a:solidFill>
                  <a:schemeClr val="bg1"/>
                </a:solidFill>
              </a:rPr>
              <a:t>rozpor se zákonem,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cs-CZ" sz="2800" i="1" dirty="0">
                <a:solidFill>
                  <a:schemeClr val="bg1"/>
                </a:solidFill>
              </a:rPr>
              <a:t>nesvéprávnost osoby, která právně jednala,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cs-CZ" sz="2800" i="1" dirty="0">
                <a:solidFill>
                  <a:schemeClr val="bg1"/>
                </a:solidFill>
              </a:rPr>
              <a:t>duševní poruchu,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cs-CZ" sz="2800" i="1" dirty="0">
                <a:solidFill>
                  <a:schemeClr val="bg1"/>
                </a:solidFill>
              </a:rPr>
              <a:t>omyl o rozhodující okolnosti, pokud v něj byla jedna strana uvedena druhou stranou</a:t>
            </a:r>
            <a:r>
              <a:rPr lang="cs-CZ" sz="2800" i="1" dirty="0" smtClean="0">
                <a:solidFill>
                  <a:schemeClr val="bg1"/>
                </a:solidFill>
              </a:rPr>
              <a:t>,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cs-CZ" sz="2800" i="1" dirty="0" smtClean="0">
                <a:solidFill>
                  <a:schemeClr val="bg1"/>
                </a:solidFill>
              </a:rPr>
              <a:t>přinucení </a:t>
            </a:r>
            <a:r>
              <a:rPr lang="cs-CZ" sz="2800" i="1" dirty="0">
                <a:solidFill>
                  <a:schemeClr val="bg1"/>
                </a:solidFill>
              </a:rPr>
              <a:t>k právnímu jednání hrozbou tělesného nebo duševního násilí, které vyvolalo vzhledem k významu a pravděpodobnosti hrozícího nebezpečí i k osobním vlastnostem toho, jemuž bylo vyhrožováno, důvodnou obavu.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1089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7544" y="548680"/>
            <a:ext cx="8280920" cy="5109091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FFC000"/>
                </a:solidFill>
              </a:rPr>
              <a:t>Absolutně neplatné - </a:t>
            </a:r>
            <a:r>
              <a:rPr lang="cs-CZ" sz="2800" dirty="0">
                <a:solidFill>
                  <a:schemeClr val="bg1"/>
                </a:solidFill>
              </a:rPr>
              <a:t>právní jednání nezpůsobuje následky od samého počátku, aniž by bylo nezbytné se neplatnosti dovolávat.</a:t>
            </a:r>
            <a:endParaRPr lang="sk-SK" sz="2800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Absolutně neplatné bude:</a:t>
            </a:r>
            <a:endParaRPr lang="sk-SK" sz="2800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800" i="1" dirty="0" smtClean="0">
                <a:solidFill>
                  <a:schemeClr val="bg1"/>
                </a:solidFill>
              </a:rPr>
              <a:t> </a:t>
            </a:r>
            <a:r>
              <a:rPr lang="cs-CZ" sz="2800" i="1" dirty="0">
                <a:solidFill>
                  <a:schemeClr val="bg1"/>
                </a:solidFill>
              </a:rPr>
              <a:t>právní jednání, které zjevně narušuje dobré mravy,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800" i="1" dirty="0" smtClean="0">
                <a:solidFill>
                  <a:schemeClr val="bg1"/>
                </a:solidFill>
              </a:rPr>
              <a:t> </a:t>
            </a:r>
            <a:r>
              <a:rPr lang="cs-CZ" sz="2800" i="1" dirty="0">
                <a:solidFill>
                  <a:schemeClr val="bg1"/>
                </a:solidFill>
              </a:rPr>
              <a:t>odporuje zákonu a zjevně narušuje veřejný pořádek,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2800" i="1" dirty="0" smtClean="0">
                <a:solidFill>
                  <a:schemeClr val="bg1"/>
                </a:solidFill>
              </a:rPr>
              <a:t> </a:t>
            </a:r>
            <a:r>
              <a:rPr lang="cs-CZ" sz="2800" i="1" dirty="0">
                <a:solidFill>
                  <a:schemeClr val="bg1"/>
                </a:solidFill>
              </a:rPr>
              <a:t>zavazuje k plnění od počátku nemožnému.</a:t>
            </a:r>
            <a:endParaRPr lang="sk-SK" sz="2800" i="1" dirty="0">
              <a:solidFill>
                <a:schemeClr val="bg1"/>
              </a:solidFill>
            </a:endParaRPr>
          </a:p>
          <a:p>
            <a:r>
              <a:rPr lang="cs-CZ" sz="2800" i="1" dirty="0">
                <a:solidFill>
                  <a:schemeClr val="bg1"/>
                </a:solidFill>
              </a:rPr>
              <a:t>Absolutně neplatné bude i právní jednání, na které bylo potřebné udělení souhlasu příslušného orgánu (zejména odborové organizace)v případech, kdy udělen nebyl a následek neplatnosti výslovně stanoví zákon.</a:t>
            </a:r>
            <a:endParaRPr lang="sk-SK" sz="2800" i="1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cs-CZ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825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539552" y="908720"/>
            <a:ext cx="7920879" cy="553997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cs-CZ" sz="2800" b="1" u="sng" dirty="0">
                <a:solidFill>
                  <a:srgbClr val="FFC000"/>
                </a:solidFill>
              </a:rPr>
              <a:t>Postoupení pohledávky a převzetí </a:t>
            </a:r>
            <a:r>
              <a:rPr lang="cs-CZ" sz="2800" b="1" u="sng" dirty="0" smtClean="0">
                <a:solidFill>
                  <a:srgbClr val="FFC000"/>
                </a:solidFill>
              </a:rPr>
              <a:t>dluhu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způsoby </a:t>
            </a:r>
            <a:r>
              <a:rPr lang="cs-CZ" sz="2800" dirty="0">
                <a:solidFill>
                  <a:schemeClr val="bg1"/>
                </a:solidFill>
              </a:rPr>
              <a:t>změny obsahu </a:t>
            </a:r>
            <a:r>
              <a:rPr lang="cs-CZ" sz="2800" dirty="0" smtClean="0">
                <a:solidFill>
                  <a:schemeClr val="bg1"/>
                </a:solidFill>
              </a:rPr>
              <a:t>závazku,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není </a:t>
            </a:r>
            <a:r>
              <a:rPr lang="cs-CZ" sz="2800" dirty="0">
                <a:solidFill>
                  <a:schemeClr val="bg1"/>
                </a:solidFill>
              </a:rPr>
              <a:t>možné aplikovat v rámci pracovněprávního vztahu</a:t>
            </a:r>
            <a:r>
              <a:rPr lang="cs-CZ" sz="2800" dirty="0" smtClean="0">
                <a:solidFill>
                  <a:schemeClr val="bg1"/>
                </a:solidFill>
              </a:rPr>
              <a:t>,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cs-CZ" sz="2800" i="1" dirty="0" smtClean="0">
                <a:solidFill>
                  <a:srgbClr val="00B050"/>
                </a:solidFill>
              </a:rPr>
              <a:t>pohledávku</a:t>
            </a:r>
            <a:r>
              <a:rPr lang="cs-CZ" sz="2800" dirty="0">
                <a:solidFill>
                  <a:srgbClr val="00B050"/>
                </a:solidFill>
              </a:rPr>
              <a:t>, </a:t>
            </a:r>
            <a:r>
              <a:rPr lang="cs-CZ" sz="2800" dirty="0">
                <a:solidFill>
                  <a:schemeClr val="bg1"/>
                </a:solidFill>
              </a:rPr>
              <a:t>kterou má </a:t>
            </a:r>
            <a:r>
              <a:rPr lang="cs-CZ" sz="2800" dirty="0">
                <a:solidFill>
                  <a:srgbClr val="00B050"/>
                </a:solidFill>
              </a:rPr>
              <a:t>zaměstnavatel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bg1"/>
                </a:solidFill>
              </a:rPr>
              <a:t>vůči zaměstnancovi, </a:t>
            </a:r>
            <a:r>
              <a:rPr lang="cs-CZ" sz="2800" dirty="0" smtClean="0">
                <a:solidFill>
                  <a:schemeClr val="bg1"/>
                </a:solidFill>
              </a:rPr>
              <a:t>(např</a:t>
            </a:r>
            <a:r>
              <a:rPr lang="cs-CZ" sz="2800" dirty="0">
                <a:solidFill>
                  <a:schemeClr val="bg1"/>
                </a:solidFill>
              </a:rPr>
              <a:t>. právo na výkon práce ze strany </a:t>
            </a:r>
            <a:r>
              <a:rPr lang="cs-CZ" sz="2800" dirty="0" smtClean="0">
                <a:solidFill>
                  <a:schemeClr val="bg1"/>
                </a:solidFill>
              </a:rPr>
              <a:t>zaměstnance)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cs-CZ" sz="2800" i="1" dirty="0" smtClean="0">
                <a:solidFill>
                  <a:srgbClr val="00B050"/>
                </a:solidFill>
              </a:rPr>
              <a:t>pohledávku</a:t>
            </a:r>
            <a:r>
              <a:rPr lang="cs-CZ" sz="2800" dirty="0">
                <a:solidFill>
                  <a:srgbClr val="00B050"/>
                </a:solidFill>
              </a:rPr>
              <a:t>, </a:t>
            </a:r>
            <a:r>
              <a:rPr lang="cs-CZ" sz="2800" dirty="0">
                <a:solidFill>
                  <a:schemeClr val="bg1"/>
                </a:solidFill>
              </a:rPr>
              <a:t>kterou má </a:t>
            </a:r>
            <a:r>
              <a:rPr lang="cs-CZ" sz="2800" dirty="0">
                <a:solidFill>
                  <a:srgbClr val="00B050"/>
                </a:solidFill>
              </a:rPr>
              <a:t>zaměstnanec</a:t>
            </a:r>
            <a:r>
              <a:rPr lang="cs-CZ" sz="2800" dirty="0">
                <a:solidFill>
                  <a:schemeClr val="bg1"/>
                </a:solidFill>
              </a:rPr>
              <a:t> vůči zaměstnavatelovi </a:t>
            </a:r>
            <a:r>
              <a:rPr lang="cs-CZ" sz="2800" dirty="0" smtClean="0">
                <a:solidFill>
                  <a:schemeClr val="bg1"/>
                </a:solidFill>
              </a:rPr>
              <a:t>(např</a:t>
            </a:r>
            <a:r>
              <a:rPr lang="cs-CZ" sz="2800" dirty="0">
                <a:solidFill>
                  <a:schemeClr val="bg1"/>
                </a:solidFill>
              </a:rPr>
              <a:t>. ve formě práva na zaplacení mzdy, platu nebo odměny za vykonanou </a:t>
            </a:r>
            <a:r>
              <a:rPr lang="cs-CZ" sz="2800" dirty="0" smtClean="0">
                <a:solidFill>
                  <a:schemeClr val="bg1"/>
                </a:solidFill>
              </a:rPr>
              <a:t>práci),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</a:rPr>
              <a:t>není </a:t>
            </a:r>
            <a:r>
              <a:rPr lang="cs-CZ" sz="2800" dirty="0">
                <a:solidFill>
                  <a:schemeClr val="bg1"/>
                </a:solidFill>
              </a:rPr>
              <a:t>možné postoupit na jinou osobu.</a:t>
            </a:r>
            <a:endParaRPr lang="sk-SK" sz="2800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7969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396</TotalTime>
  <Words>554</Words>
  <Application>Microsoft Office PowerPoint</Application>
  <PresentationFormat>Prezentácia na obrazovke (4:3)</PresentationFormat>
  <Paragraphs>99</Paragraphs>
  <Slides>19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0" baseType="lpstr">
      <vt:lpstr>Špička</vt:lpstr>
      <vt:lpstr>Dopady Nového občanského zákoníku na pracovněprávní vztahy</vt:lpstr>
      <vt:lpstr>Právní úprava: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Změny dotýkajíci se odborových organizací jako právnických osob</vt:lpstr>
      <vt:lpstr>Prezentácia programu PowerPoint</vt:lpstr>
      <vt:lpstr>Zákon č. 304/2013 Sb., o veřejných rejstřících právnických a fyzických osob</vt:lpstr>
      <vt:lpstr>Změny daňového práva  vzhledem k rekodifikaci soukromého práva</vt:lpstr>
      <vt:lpstr>Prezentácia programu PowerPoint</vt:lpstr>
      <vt:lpstr>Odborová organizace a daň z příjmů </vt:lpstr>
      <vt:lpstr>Prezentácia programu PowerPoint</vt:lpstr>
      <vt:lpstr>Prezentácia programu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Monika</cp:lastModifiedBy>
  <cp:revision>46</cp:revision>
  <dcterms:created xsi:type="dcterms:W3CDTF">2014-01-20T16:16:34Z</dcterms:created>
  <dcterms:modified xsi:type="dcterms:W3CDTF">2014-02-17T19:12:12Z</dcterms:modified>
</cp:coreProperties>
</file>