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74" r:id="rId21"/>
    <p:sldId id="275" r:id="rId22"/>
    <p:sldId id="276" r:id="rId23"/>
    <p:sldId id="277" r:id="rId24"/>
    <p:sldId id="279" r:id="rId25"/>
    <p:sldId id="280" r:id="rId26"/>
    <p:sldId id="281" r:id="rId27"/>
    <p:sldId id="282" r:id="rId28"/>
    <p:sldId id="283"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10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2071154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137449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2760122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184038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383207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763F20B-422A-4AB5-8C92-71EA22FB9EB5}" type="datetimeFigureOut">
              <a:rPr lang="cs-CZ" smtClean="0"/>
              <a:t>22.1.2014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3726846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763F20B-422A-4AB5-8C92-71EA22FB9EB5}" type="datetimeFigureOut">
              <a:rPr lang="cs-CZ" smtClean="0"/>
              <a:t>22.1.2014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3805390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763F20B-422A-4AB5-8C92-71EA22FB9EB5}" type="datetimeFigureOut">
              <a:rPr lang="cs-CZ" smtClean="0"/>
              <a:t>22.1.2014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147455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763F20B-422A-4AB5-8C92-71EA22FB9EB5}" type="datetimeFigureOut">
              <a:rPr lang="cs-CZ" smtClean="0"/>
              <a:t>22.1.2014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233175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763F20B-422A-4AB5-8C92-71EA22FB9EB5}" type="datetimeFigureOut">
              <a:rPr lang="cs-CZ" smtClean="0"/>
              <a:t>22.1.2014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40911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763F20B-422A-4AB5-8C92-71EA22FB9EB5}" type="datetimeFigureOut">
              <a:rPr lang="cs-CZ" smtClean="0"/>
              <a:t>22.1.2014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4AAC7A-7AE5-4697-9EBF-DA7BD7AEAE39}" type="slidenum">
              <a:rPr lang="cs-CZ" smtClean="0"/>
              <a:t>‹#›</a:t>
            </a:fld>
            <a:endParaRPr lang="cs-CZ"/>
          </a:p>
        </p:txBody>
      </p:sp>
    </p:spTree>
    <p:extLst>
      <p:ext uri="{BB962C8B-B14F-4D97-AF65-F5344CB8AC3E}">
        <p14:creationId xmlns:p14="http://schemas.microsoft.com/office/powerpoint/2010/main" val="290401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3F20B-422A-4AB5-8C92-71EA22FB9EB5}" type="datetimeFigureOut">
              <a:rPr lang="cs-CZ" smtClean="0"/>
              <a:t>22.1.2014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AAC7A-7AE5-4697-9EBF-DA7BD7AEAE39}" type="slidenum">
              <a:rPr lang="cs-CZ" smtClean="0"/>
              <a:t>‹#›</a:t>
            </a:fld>
            <a:endParaRPr lang="cs-CZ"/>
          </a:p>
        </p:txBody>
      </p:sp>
    </p:spTree>
    <p:extLst>
      <p:ext uri="{BB962C8B-B14F-4D97-AF65-F5344CB8AC3E}">
        <p14:creationId xmlns:p14="http://schemas.microsoft.com/office/powerpoint/2010/main" val="1520384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latin typeface="Arial Black" panose="020B0A04020102020204" pitchFamily="34" charset="0"/>
              </a:rPr>
              <a:t>Kolektivní vyjednávání</a:t>
            </a:r>
            <a:endParaRPr lang="cs-CZ" dirty="0">
              <a:latin typeface="Arial Black" panose="020B0A04020102020204" pitchFamily="34" charset="0"/>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92239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Právo na informace</a:t>
            </a:r>
            <a:endParaRPr lang="cs-CZ" b="1" dirty="0"/>
          </a:p>
        </p:txBody>
      </p:sp>
      <p:sp>
        <p:nvSpPr>
          <p:cNvPr id="3" name="Zástupný symbol pro obsah 2"/>
          <p:cNvSpPr>
            <a:spLocks noGrp="1"/>
          </p:cNvSpPr>
          <p:nvPr>
            <p:ph idx="1"/>
          </p:nvPr>
        </p:nvSpPr>
        <p:spPr/>
        <p:txBody>
          <a:bodyPr/>
          <a:lstStyle/>
          <a:p>
            <a:pPr marL="0" indent="0">
              <a:buNone/>
            </a:pPr>
            <a:r>
              <a:rPr lang="cs-CZ" dirty="0" smtClean="0"/>
              <a:t>Jedná se o jednu z nejdůležitějších oblastí, která je v podnikových kolektivních smlouvách řešena. Doporučujeme uvést všechna ustanovení dle příslušné legislativy.</a:t>
            </a:r>
            <a:endParaRPr lang="cs-CZ" dirty="0"/>
          </a:p>
        </p:txBody>
      </p:sp>
    </p:spTree>
    <p:extLst>
      <p:ext uri="{BB962C8B-B14F-4D97-AF65-F5344CB8AC3E}">
        <p14:creationId xmlns:p14="http://schemas.microsoft.com/office/powerpoint/2010/main" val="756529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Příklad</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Zaměstnavatel je povinen informovat odborovou organizaci </a:t>
            </a:r>
          </a:p>
          <a:p>
            <a:pPr marL="0" indent="0">
              <a:buNone/>
            </a:pPr>
            <a:r>
              <a:rPr lang="cs-CZ" dirty="0" smtClean="0"/>
              <a:t>a) o zásadních otázkách rozvoje, hospodářských výsledcích a perspektivě zaměstnavatele, </a:t>
            </a:r>
          </a:p>
          <a:p>
            <a:pPr marL="0" indent="0">
              <a:buNone/>
            </a:pPr>
            <a:r>
              <a:rPr lang="cs-CZ" dirty="0" smtClean="0"/>
              <a:t>b) o zamýšlených strukturálních změnách zaměstnavatele, jeho racionalizačních nebo organizačních opatřeních, v důsledku kterých dojde k uvolňování zaměstnanců, zejména o opatřeních v souvislosti s hromadným propouštěním zaměstnanců podle § 62 ZP,</a:t>
            </a:r>
          </a:p>
          <a:p>
            <a:pPr marL="0" indent="0">
              <a:buNone/>
            </a:pPr>
            <a:r>
              <a:rPr lang="cs-CZ" dirty="0" smtClean="0"/>
              <a:t>c) formou předložení materiálů projednávaných valnou hromadou, a to před jejím konáním,</a:t>
            </a:r>
          </a:p>
          <a:p>
            <a:pPr marL="0" indent="0">
              <a:buNone/>
            </a:pPr>
            <a:r>
              <a:rPr lang="cs-CZ" dirty="0" smtClean="0"/>
              <a:t>d) o závěrech jednání valné hromady, a to bez zbytečného odkladu,</a:t>
            </a:r>
          </a:p>
          <a:p>
            <a:pPr marL="0" indent="0">
              <a:buNone/>
            </a:pPr>
            <a:endParaRPr lang="cs-CZ" dirty="0"/>
          </a:p>
        </p:txBody>
      </p:sp>
    </p:spTree>
    <p:extLst>
      <p:ext uri="{BB962C8B-B14F-4D97-AF65-F5344CB8AC3E}">
        <p14:creationId xmlns:p14="http://schemas.microsoft.com/office/powerpoint/2010/main" val="1122537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g) o čtvrtletním (pololetním) vývoji mezd a mzdových nákladů celkem a podle jednotlivých kategorií zaměstnanců a středisek v členění na tarifní mzdy, osobní ohodnocení, diferenciační příplatky, příplatky, prémie, odměny, další mzdové složky a náhrady mezd. K tomu příslušné stavy zaměstnanců a průměrné mzdy,</a:t>
            </a:r>
          </a:p>
          <a:p>
            <a:pPr marL="0" indent="0">
              <a:buNone/>
            </a:pPr>
            <a:r>
              <a:rPr lang="cs-CZ" dirty="0" smtClean="0"/>
              <a:t>h) o čerpání nařízené i dohodnuté práce přesčas v hodinách (termín),</a:t>
            </a:r>
          </a:p>
          <a:p>
            <a:pPr marL="0" indent="0">
              <a:buNone/>
            </a:pPr>
            <a:r>
              <a:rPr lang="cs-CZ" dirty="0" smtClean="0"/>
              <a:t>i) o výsledcích kontrol a přijatých opatřeních,</a:t>
            </a:r>
          </a:p>
          <a:p>
            <a:endParaRPr lang="cs-CZ" dirty="0"/>
          </a:p>
        </p:txBody>
      </p:sp>
    </p:spTree>
    <p:extLst>
      <p:ext uri="{BB962C8B-B14F-4D97-AF65-F5344CB8AC3E}">
        <p14:creationId xmlns:p14="http://schemas.microsoft.com/office/powerpoint/2010/main" val="1667838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j) o možnostech zvyšování kvalifikace a rekvalifikačních programech,</a:t>
            </a:r>
          </a:p>
          <a:p>
            <a:pPr marL="0" indent="0">
              <a:buNone/>
            </a:pPr>
            <a:r>
              <a:rPr lang="cs-CZ" dirty="0" smtClean="0"/>
              <a:t>k) o počtech a struktuře zaměstnanců, s nimiž byl sjednán pracovní poměr na dobu určitou,</a:t>
            </a:r>
          </a:p>
          <a:p>
            <a:pPr marL="0" indent="0">
              <a:buNone/>
            </a:pPr>
            <a:r>
              <a:rPr lang="cs-CZ" dirty="0" smtClean="0"/>
              <a:t>l) o všech nově uzavíraných a ukončovaných pracovních poměrech, přesunech zaměstnanců, jakož i o volných pracovních místech, která mají být obsazena,</a:t>
            </a:r>
          </a:p>
          <a:p>
            <a:pPr marL="0" indent="0">
              <a:buNone/>
            </a:pPr>
            <a:r>
              <a:rPr lang="cs-CZ" dirty="0" smtClean="0"/>
              <a:t>m) o průměrné hodinové mzdě a jejím čtvrtletním (pololetním nebo ročním) vývoji.</a:t>
            </a:r>
          </a:p>
          <a:p>
            <a:pPr marL="0" indent="0">
              <a:buNone/>
            </a:pPr>
            <a:endParaRPr lang="cs-CZ" dirty="0"/>
          </a:p>
        </p:txBody>
      </p:sp>
    </p:spTree>
    <p:extLst>
      <p:ext uri="{BB962C8B-B14F-4D97-AF65-F5344CB8AC3E}">
        <p14:creationId xmlns:p14="http://schemas.microsoft.com/office/powerpoint/2010/main" val="1000745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Právo kontroly</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P ř í k l a d :</a:t>
            </a:r>
          </a:p>
          <a:p>
            <a:pPr marL="0" indent="0">
              <a:buNone/>
            </a:pPr>
            <a:r>
              <a:rPr lang="cs-CZ" dirty="0" smtClean="0"/>
              <a:t>Odborová organizace má právo vykonávat u zaměstnavatele kontrolu nad dodržováním pracovněprávních předpisů, vnitřních předpisů, pracovního řádu a závazků vyplývajících z kolektivní smlouvy. Právo kontroly znamená, že zaměstnavatel poskytne odborové organizaci všechny podklady a informace nutné pro provedení kontroly, umožní vstup na pracoviště, je-li to k tomuto účelu nutné, výsledky kontroly projedná ve svých orgánech a přijaté závěry s odborovou organizací. V případě zjištění nedostatků sjedná zaměstnavatel neprodleně nápravu.</a:t>
            </a:r>
          </a:p>
          <a:p>
            <a:pPr marL="0" indent="0">
              <a:buNone/>
            </a:pPr>
            <a:endParaRPr lang="cs-CZ" dirty="0"/>
          </a:p>
        </p:txBody>
      </p:sp>
    </p:spTree>
    <p:extLst>
      <p:ext uri="{BB962C8B-B14F-4D97-AF65-F5344CB8AC3E}">
        <p14:creationId xmlns:p14="http://schemas.microsoft.com/office/powerpoint/2010/main" val="43908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Systémy odměňování</a:t>
            </a:r>
            <a:br>
              <a:rPr lang="cs-CZ" b="1" dirty="0" smtClean="0"/>
            </a:br>
            <a:r>
              <a:rPr lang="cs-CZ" b="1" dirty="0" smtClean="0"/>
              <a:t> Stupnice mzdových tarifů</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pPr marL="0" indent="0">
              <a:buNone/>
            </a:pPr>
            <a:r>
              <a:rPr lang="cs-CZ" dirty="0" smtClean="0"/>
              <a:t>Zákoník práce definuje systém zaručených mezd. Pro tyto účely jsou práce podle složitosti, odpovědnosti a namáhavosti zatříděny do 8 skupin prací. Vláda stanovuje nařízením konkrétní nejnižší úrovně zaručených mezd a podmínky pro jejich poskytování. Toto nařízení vlády je závazné pouze pro zaměstnavatele, u kterého není mzda zaměstnanců sjednána v kolektivní smlouvě.</a:t>
            </a:r>
            <a:endParaRPr lang="cs-CZ" dirty="0"/>
          </a:p>
        </p:txBody>
      </p:sp>
    </p:spTree>
    <p:extLst>
      <p:ext uri="{BB962C8B-B14F-4D97-AF65-F5344CB8AC3E}">
        <p14:creationId xmlns:p14="http://schemas.microsoft.com/office/powerpoint/2010/main" val="687852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Mzdové formy</a:t>
            </a:r>
            <a:endParaRPr lang="cs-CZ" b="1" dirty="0"/>
          </a:p>
        </p:txBody>
      </p:sp>
      <p:sp>
        <p:nvSpPr>
          <p:cNvPr id="3" name="Zástupný symbol pro obsah 2"/>
          <p:cNvSpPr>
            <a:spLocks noGrp="1"/>
          </p:cNvSpPr>
          <p:nvPr>
            <p:ph idx="1"/>
          </p:nvPr>
        </p:nvSpPr>
        <p:spPr/>
        <p:txBody>
          <a:bodyPr/>
          <a:lstStyle/>
          <a:p>
            <a:pPr marL="0" indent="0">
              <a:buNone/>
            </a:pPr>
            <a:r>
              <a:rPr lang="cs-CZ" dirty="0" smtClean="0"/>
              <a:t>Základní formy mzdy sjednané v kolektivní smlouvě mohou být:</a:t>
            </a:r>
          </a:p>
          <a:p>
            <a:pPr marL="0" indent="0">
              <a:buNone/>
            </a:pPr>
            <a:r>
              <a:rPr lang="cs-CZ" dirty="0" smtClean="0"/>
              <a:t>-časová mzda</a:t>
            </a:r>
          </a:p>
          <a:p>
            <a:pPr marL="0" indent="0">
              <a:buNone/>
            </a:pPr>
            <a:r>
              <a:rPr lang="cs-CZ" dirty="0" smtClean="0"/>
              <a:t>-úkolová mzda</a:t>
            </a:r>
          </a:p>
          <a:p>
            <a:pPr marL="0" indent="0">
              <a:buNone/>
            </a:pPr>
            <a:r>
              <a:rPr lang="cs-CZ" dirty="0" smtClean="0"/>
              <a:t>-podílová mzda</a:t>
            </a:r>
          </a:p>
          <a:p>
            <a:pPr marL="0" indent="0">
              <a:buNone/>
            </a:pPr>
            <a:endParaRPr lang="cs-CZ" dirty="0"/>
          </a:p>
        </p:txBody>
      </p:sp>
    </p:spTree>
    <p:extLst>
      <p:ext uri="{BB962C8B-B14F-4D97-AF65-F5344CB8AC3E}">
        <p14:creationId xmlns:p14="http://schemas.microsoft.com/office/powerpoint/2010/main" val="471907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Upozornění:</a:t>
            </a:r>
            <a:r>
              <a:rPr lang="cs-CZ" dirty="0" smtClean="0"/>
              <a:t> </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Mzda ani její část nemůže být vázána na jiná kritéria, než která jsou uvedena v ustanovení § § 109 a 110 zákoníku práce, a to ani na čerpání a délku pracovního volna z důvodu některých důležitých osobních překážek v práci (např. pracovní neschopnost a ošetřování nemocného člena rodiny). Takový postup by byl nesporně též v rozporu s ustanovením § 16 zákoníku práce, tj. se zásadou rovného zacházení se všemi zaměstnanci pokud jde o jejich odměňování za práci a se zákazem diskriminace z důvodu jejich pohlaví nebo zdravotního postižení </a:t>
            </a:r>
            <a:endParaRPr lang="cs-CZ" dirty="0"/>
          </a:p>
        </p:txBody>
      </p:sp>
    </p:spTree>
    <p:extLst>
      <p:ext uri="{BB962C8B-B14F-4D97-AF65-F5344CB8AC3E}">
        <p14:creationId xmlns:p14="http://schemas.microsoft.com/office/powerpoint/2010/main" val="4071153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Prémie, osobní ohodnocení, odměny</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b="1" dirty="0" smtClean="0"/>
              <a:t>Nenárokové</a:t>
            </a:r>
            <a:r>
              <a:rPr lang="cs-CZ" dirty="0" smtClean="0"/>
              <a:t> – obecné formulace v KS (může, rozhoduje, stanovuje nadřízený)</a:t>
            </a:r>
          </a:p>
          <a:p>
            <a:pPr marL="0" indent="0">
              <a:buNone/>
            </a:pPr>
            <a:endParaRPr lang="cs-CZ" dirty="0"/>
          </a:p>
          <a:p>
            <a:pPr marL="0" indent="0">
              <a:buNone/>
            </a:pPr>
            <a:r>
              <a:rPr lang="cs-CZ" b="1" dirty="0" smtClean="0"/>
              <a:t>Nárokové</a:t>
            </a:r>
            <a:r>
              <a:rPr lang="cs-CZ" dirty="0" smtClean="0"/>
              <a:t> – při splnění daných podmínek, kritérií</a:t>
            </a:r>
          </a:p>
          <a:p>
            <a:pPr marL="0" indent="0">
              <a:buNone/>
            </a:pPr>
            <a:endParaRPr lang="cs-CZ" dirty="0"/>
          </a:p>
        </p:txBody>
      </p:sp>
    </p:spTree>
    <p:extLst>
      <p:ext uri="{BB962C8B-B14F-4D97-AF65-F5344CB8AC3E}">
        <p14:creationId xmlns:p14="http://schemas.microsoft.com/office/powerpoint/2010/main" val="2535531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Mzda, náhradní volno nebo náhrada mzdy za svátek</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Za dobu práce ve svátek přísluší zaměstnanci dosažená mzda a náhradní volno v rozsahu práce konané ve svátek, které mu bude poskytnuto nejpozději do konce třetího kalendářního měsíce následujícího po výkonu práce ve svátek nebo v jinak dohodnuté době. Za dobu čerpání náhradního volna přísluší zaměstnanci náhrada mzdy ve výši průměrného výdělku. Zaměstnavatel se může se zaměstnancem dohodnout na poskytnutí příplatku k dosažené mzdě nejméně ve výši průměrného výdělku místo náhradního volna. Zaměstnanci, který nepracoval proto, že svátek připadl na jeho obvyklý pracovní den, přísluší náhrada mzdy ve výši průměrného výdělku nebo jeho části za mzdu nebo část mzdy, která mu ušla v důsledku svátku.</a:t>
            </a:r>
            <a:endParaRPr lang="cs-CZ" dirty="0"/>
          </a:p>
        </p:txBody>
      </p:sp>
    </p:spTree>
    <p:extLst>
      <p:ext uri="{BB962C8B-B14F-4D97-AF65-F5344CB8AC3E}">
        <p14:creationId xmlns:p14="http://schemas.microsoft.com/office/powerpoint/2010/main" val="2249403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t>
            </a:r>
            <a:r>
              <a:rPr lang="cs-CZ" b="1" dirty="0" smtClean="0"/>
              <a:t>Základní ustanovení – Smluvní strany</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ČSAD………………. a. s. se sídlem v……………………………………………………, zastoupená předsedou</a:t>
            </a:r>
          </a:p>
          <a:p>
            <a:pPr marL="0" indent="0">
              <a:buNone/>
            </a:pPr>
            <a:r>
              <a:rPr lang="cs-CZ" dirty="0" smtClean="0"/>
              <a:t>představenstva …………………………………………….., IČ…………….</a:t>
            </a:r>
          </a:p>
          <a:p>
            <a:endParaRPr lang="cs-CZ" dirty="0" smtClean="0"/>
          </a:p>
          <a:p>
            <a:pPr marL="0" indent="0">
              <a:buNone/>
            </a:pPr>
            <a:r>
              <a:rPr lang="cs-CZ" dirty="0" smtClean="0"/>
              <a:t>a</a:t>
            </a:r>
          </a:p>
          <a:p>
            <a:endParaRPr lang="cs-CZ" dirty="0" smtClean="0"/>
          </a:p>
          <a:p>
            <a:pPr marL="0" indent="0">
              <a:buNone/>
            </a:pPr>
            <a:r>
              <a:rPr lang="cs-CZ" dirty="0" smtClean="0"/>
              <a:t>Základní organizace OSD………………………………………. se sídlem………………………………………….., zastoupená předsedou výboru ZO OSD……………………………………….,IČ…………………….</a:t>
            </a:r>
          </a:p>
          <a:p>
            <a:endParaRPr lang="cs-CZ" dirty="0" smtClean="0"/>
          </a:p>
          <a:p>
            <a:pPr marL="0" indent="0">
              <a:buNone/>
            </a:pPr>
            <a:r>
              <a:rPr lang="cs-CZ" dirty="0" smtClean="0"/>
              <a:t>se dohodly na uzavření této kolektivní smlouvy:</a:t>
            </a:r>
          </a:p>
          <a:p>
            <a:endParaRPr lang="cs-CZ" dirty="0"/>
          </a:p>
        </p:txBody>
      </p:sp>
    </p:spTree>
    <p:extLst>
      <p:ext uri="{BB962C8B-B14F-4D97-AF65-F5344CB8AC3E}">
        <p14:creationId xmlns:p14="http://schemas.microsoft.com/office/powerpoint/2010/main" val="29420672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Agenturní zaměstnávání</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smtClean="0"/>
              <a:t>P ř í k l a d :</a:t>
            </a:r>
          </a:p>
          <a:p>
            <a:pPr marL="0" indent="0">
              <a:buNone/>
            </a:pPr>
            <a:r>
              <a:rPr lang="cs-CZ" dirty="0" smtClean="0"/>
              <a:t>a) Zaměstnavatel se zavazuje, že při zajišťování svých činností nevyužije zaměstnance agentur práce v těchto výrobních provozech…</a:t>
            </a:r>
          </a:p>
          <a:p>
            <a:pPr marL="0" indent="0">
              <a:buNone/>
            </a:pPr>
            <a:r>
              <a:rPr lang="cs-CZ" dirty="0" smtClean="0"/>
              <a:t>b) Zaměstnavatel se zavazuje, že při zajišťování svých činností nevyužije zaměstnance agentur práce v těchto výrobních provozech … v rozsahu větším než …% z plánovaného stavu zaměstnanců uvedených provozů.</a:t>
            </a:r>
          </a:p>
          <a:p>
            <a:pPr marL="0" indent="0">
              <a:buNone/>
            </a:pPr>
            <a:r>
              <a:rPr lang="cs-CZ" dirty="0" smtClean="0"/>
              <a:t>c) Zaměstnavatel se zavazuje, že při zajišťování svých činností nevyužije zaměstnance agentur práce pro výkon těchto povolání nebo funkcí …</a:t>
            </a:r>
          </a:p>
          <a:p>
            <a:pPr marL="0" indent="0">
              <a:buNone/>
            </a:pPr>
            <a:endParaRPr lang="cs-CZ" dirty="0"/>
          </a:p>
        </p:txBody>
      </p:sp>
    </p:spTree>
    <p:extLst>
      <p:ext uri="{BB962C8B-B14F-4D97-AF65-F5344CB8AC3E}">
        <p14:creationId xmlns:p14="http://schemas.microsoft.com/office/powerpoint/2010/main" val="688028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Pracovní doba</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b="1" dirty="0" smtClean="0"/>
              <a:t>Rovnoměrně</a:t>
            </a:r>
            <a:r>
              <a:rPr lang="cs-CZ" dirty="0" smtClean="0"/>
              <a:t> rozvržená</a:t>
            </a:r>
          </a:p>
          <a:p>
            <a:pPr marL="0" indent="0">
              <a:buNone/>
            </a:pPr>
            <a:endParaRPr lang="cs-CZ" dirty="0"/>
          </a:p>
          <a:p>
            <a:pPr marL="0" indent="0">
              <a:buNone/>
            </a:pPr>
            <a:r>
              <a:rPr lang="cs-CZ" b="1" dirty="0" smtClean="0"/>
              <a:t>Nerovnoměrně</a:t>
            </a:r>
            <a:r>
              <a:rPr lang="cs-CZ" dirty="0" smtClean="0"/>
              <a:t> rozvržená</a:t>
            </a:r>
          </a:p>
          <a:p>
            <a:pPr marL="0" indent="0">
              <a:buNone/>
            </a:pPr>
            <a:endParaRPr lang="cs-CZ" dirty="0"/>
          </a:p>
          <a:p>
            <a:pPr marL="0" indent="0">
              <a:buNone/>
            </a:pPr>
            <a:r>
              <a:rPr lang="cs-CZ" b="1" dirty="0" smtClean="0"/>
              <a:t>NV 589/2006 Sb.</a:t>
            </a:r>
            <a:endParaRPr lang="cs-CZ" b="1" dirty="0"/>
          </a:p>
        </p:txBody>
      </p:sp>
    </p:spTree>
    <p:extLst>
      <p:ext uri="{BB962C8B-B14F-4D97-AF65-F5344CB8AC3E}">
        <p14:creationId xmlns:p14="http://schemas.microsoft.com/office/powerpoint/2010/main" val="810847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 84</a:t>
            </a:r>
          </a:p>
          <a:p>
            <a:pPr marL="0" indent="0">
              <a:buNone/>
            </a:pPr>
            <a:r>
              <a:rPr lang="cs-CZ" dirty="0" smtClean="0"/>
              <a:t>Zaměstnavatel je povinen vypracovat písemný rozvrh týdenní pracovní doby a </a:t>
            </a:r>
            <a:r>
              <a:rPr lang="cs-CZ" dirty="0" smtClean="0">
                <a:solidFill>
                  <a:srgbClr val="FF0000"/>
                </a:solidFill>
              </a:rPr>
              <a:t>seznámit s ním nebo s jeho změnou </a:t>
            </a:r>
            <a:r>
              <a:rPr lang="cs-CZ" dirty="0" smtClean="0"/>
              <a:t>zaměstnance nejpozději 2 týdny a v případě konta pracovní doby 1 týden před začátkem období, na něž je pracovní doba rozvržena, pokud se nedohodne se zaměstnancem na jiné době seznámení.</a:t>
            </a:r>
            <a:endParaRPr lang="cs-CZ" dirty="0"/>
          </a:p>
        </p:txBody>
      </p:sp>
    </p:spTree>
    <p:extLst>
      <p:ext uri="{BB962C8B-B14F-4D97-AF65-F5344CB8AC3E}">
        <p14:creationId xmlns:p14="http://schemas.microsoft.com/office/powerpoint/2010/main" val="337711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Péče o zaměstnance</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 stravování </a:t>
            </a:r>
          </a:p>
          <a:p>
            <a:pPr marL="0" indent="0">
              <a:buNone/>
            </a:pPr>
            <a:r>
              <a:rPr lang="cs-CZ" dirty="0" smtClean="0"/>
              <a:t>- kvalifikace, rekvalifikace, zvyšování kvalifikace</a:t>
            </a:r>
          </a:p>
          <a:p>
            <a:pPr marL="0" indent="0">
              <a:buNone/>
            </a:pPr>
            <a:endParaRPr lang="cs-CZ" dirty="0"/>
          </a:p>
        </p:txBody>
      </p:sp>
    </p:spTree>
    <p:extLst>
      <p:ext uri="{BB962C8B-B14F-4D97-AF65-F5344CB8AC3E}">
        <p14:creationId xmlns:p14="http://schemas.microsoft.com/office/powerpoint/2010/main" val="4089997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Cestovní náhrady</a:t>
            </a:r>
            <a:endParaRPr lang="cs-CZ" b="1"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dirty="0" smtClean="0"/>
              <a:t>Pracovní cesta</a:t>
            </a:r>
          </a:p>
          <a:p>
            <a:pPr marL="0" indent="0">
              <a:buNone/>
            </a:pPr>
            <a:r>
              <a:rPr lang="cs-CZ" dirty="0" smtClean="0"/>
              <a:t>Stravné</a:t>
            </a:r>
          </a:p>
          <a:p>
            <a:pPr marL="0" indent="0">
              <a:buNone/>
            </a:pPr>
            <a:r>
              <a:rPr lang="cs-CZ" dirty="0" smtClean="0"/>
              <a:t>Náhrada jiných výdajů</a:t>
            </a:r>
            <a:endParaRPr lang="cs-CZ" dirty="0"/>
          </a:p>
        </p:txBody>
      </p:sp>
    </p:spTree>
    <p:extLst>
      <p:ext uri="{BB962C8B-B14F-4D97-AF65-F5344CB8AC3E}">
        <p14:creationId xmlns:p14="http://schemas.microsoft.com/office/powerpoint/2010/main" val="793634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Sociální nebo jiný obdobný fond</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Za sociální oblasti se považují zejména:</a:t>
            </a:r>
          </a:p>
          <a:p>
            <a:pPr marL="0" indent="0">
              <a:buNone/>
            </a:pPr>
            <a:r>
              <a:rPr lang="cs-CZ" dirty="0" smtClean="0"/>
              <a:t>stravování zaměstnanců, kulturní akce, sportovní akce, rekreace, sociální výpomoci </a:t>
            </a:r>
          </a:p>
          <a:p>
            <a:pPr marL="0" indent="0">
              <a:buNone/>
            </a:pPr>
            <a:r>
              <a:rPr lang="cs-CZ" dirty="0" smtClean="0"/>
              <a:t>a) § 6 odst. 9 písm. l) zák. č. 586/1992 Sb., v platném znění, umožňuje poskytnutí sociální výpomoci do výše     20 000 Kč, v případě živelní pohromy až do výše  200 000 Kč, </a:t>
            </a:r>
          </a:p>
          <a:p>
            <a:pPr marL="0" indent="0">
              <a:buNone/>
            </a:pPr>
            <a:r>
              <a:rPr lang="cs-CZ" dirty="0" smtClean="0"/>
              <a:t>b) § 6 odst. 9 písm. o) zák. č. 586/1992 Sb., v platném znění, umožňuje v případě živelní pohromy poskytnout sociální výpomoc (i z daňově neuznatelných nákladů) do výše 500 000 Kč.</a:t>
            </a:r>
          </a:p>
          <a:p>
            <a:pPr marL="0" indent="0">
              <a:buNone/>
            </a:pPr>
            <a:endParaRPr lang="cs-CZ" dirty="0"/>
          </a:p>
        </p:txBody>
      </p:sp>
    </p:spTree>
    <p:extLst>
      <p:ext uri="{BB962C8B-B14F-4D97-AF65-F5344CB8AC3E}">
        <p14:creationId xmlns:p14="http://schemas.microsoft.com/office/powerpoint/2010/main" val="21364912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Bezpečnost a  ochrana zdraví při práci</a:t>
            </a:r>
            <a:r>
              <a:rPr lang="cs-CZ" dirty="0" smtClean="0"/>
              <a:t> </a:t>
            </a:r>
            <a:endParaRPr lang="cs-CZ" dirty="0"/>
          </a:p>
        </p:txBody>
      </p:sp>
      <p:sp>
        <p:nvSpPr>
          <p:cNvPr id="3" name="Zástupný symbol pro obsah 2"/>
          <p:cNvSpPr>
            <a:spLocks noGrp="1"/>
          </p:cNvSpPr>
          <p:nvPr>
            <p:ph idx="1"/>
          </p:nvPr>
        </p:nvSpPr>
        <p:spPr/>
        <p:txBody>
          <a:bodyPr/>
          <a:lstStyle/>
          <a:p>
            <a:pPr marL="0" indent="0">
              <a:buNone/>
            </a:pPr>
            <a:r>
              <a:rPr lang="cs-CZ" dirty="0" smtClean="0"/>
              <a:t>Osobní ochranné pracovní prostředky a pracovní oděvy</a:t>
            </a:r>
          </a:p>
          <a:p>
            <a:pPr marL="0" indent="0">
              <a:buNone/>
            </a:pPr>
            <a:r>
              <a:rPr lang="cs-CZ" dirty="0" smtClean="0"/>
              <a:t>Mycí a čistící prostředky, ručníky</a:t>
            </a:r>
          </a:p>
          <a:p>
            <a:pPr marL="0" indent="0">
              <a:buNone/>
            </a:pPr>
            <a:r>
              <a:rPr lang="cs-CZ" dirty="0" smtClean="0"/>
              <a:t>Mikroklimatické podmínky:</a:t>
            </a:r>
          </a:p>
          <a:p>
            <a:pPr marL="0" indent="0">
              <a:buNone/>
            </a:pPr>
            <a:r>
              <a:rPr lang="cs-CZ" dirty="0" smtClean="0"/>
              <a:t>Teplé období</a:t>
            </a:r>
          </a:p>
          <a:p>
            <a:pPr marL="0" indent="0">
              <a:buNone/>
            </a:pPr>
            <a:r>
              <a:rPr lang="cs-CZ" dirty="0" smtClean="0"/>
              <a:t>Chladné období</a:t>
            </a:r>
            <a:endParaRPr lang="cs-CZ" dirty="0"/>
          </a:p>
        </p:txBody>
      </p:sp>
    </p:spTree>
    <p:extLst>
      <p:ext uri="{BB962C8B-B14F-4D97-AF65-F5344CB8AC3E}">
        <p14:creationId xmlns:p14="http://schemas.microsoft.com/office/powerpoint/2010/main" val="4274774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Rok 2014</a:t>
            </a:r>
            <a:endParaRPr lang="cs-CZ" b="1" dirty="0"/>
          </a:p>
        </p:txBody>
      </p:sp>
      <p:sp>
        <p:nvSpPr>
          <p:cNvPr id="3" name="Zástupný symbol pro obsah 2"/>
          <p:cNvSpPr>
            <a:spLocks noGrp="1"/>
          </p:cNvSpPr>
          <p:nvPr>
            <p:ph idx="1"/>
          </p:nvPr>
        </p:nvSpPr>
        <p:spPr/>
        <p:txBody>
          <a:bodyPr/>
          <a:lstStyle/>
          <a:p>
            <a:pPr marL="0" indent="0">
              <a:buNone/>
            </a:pPr>
            <a:r>
              <a:rPr lang="cs-CZ" dirty="0" smtClean="0"/>
              <a:t>•	Sazba daně z příjmů fyzických osob zůstává                                                      	i pro rok 2014 na 15 % nadále se 	vypočítává z tzv. </a:t>
            </a:r>
            <a:r>
              <a:rPr lang="cs-CZ" dirty="0" err="1" smtClean="0"/>
              <a:t>superhrubé</a:t>
            </a:r>
            <a:r>
              <a:rPr lang="cs-CZ" dirty="0" smtClean="0"/>
              <a:t> mzdy.</a:t>
            </a:r>
          </a:p>
          <a:p>
            <a:pPr marL="0" indent="0">
              <a:buNone/>
            </a:pPr>
            <a:r>
              <a:rPr lang="pl-PL" dirty="0" smtClean="0"/>
              <a:t>•	Sleva na poplatníka daně pro rok 2014 je     	2 070 korun.</a:t>
            </a:r>
          </a:p>
          <a:p>
            <a:pPr marL="0" indent="0">
              <a:buNone/>
            </a:pPr>
            <a:r>
              <a:rPr lang="pl-PL" dirty="0" smtClean="0"/>
              <a:t>•	Minimální mzda pro rok 2014 je 8 500 Kč.</a:t>
            </a:r>
          </a:p>
          <a:p>
            <a:pPr marL="0" indent="0">
              <a:buNone/>
            </a:pPr>
            <a:r>
              <a:rPr lang="cs-CZ" dirty="0" smtClean="0"/>
              <a:t>•	Pracující penzisté nemohou uplatnit slevu 	na poplatníka ve výši 2 070 Kč měsíčně.</a:t>
            </a:r>
            <a:endParaRPr lang="cs-CZ" dirty="0"/>
          </a:p>
        </p:txBody>
      </p:sp>
    </p:spTree>
    <p:extLst>
      <p:ext uri="{BB962C8B-B14F-4D97-AF65-F5344CB8AC3E}">
        <p14:creationId xmlns:p14="http://schemas.microsoft.com/office/powerpoint/2010/main" val="2519725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lgn="ctr">
              <a:buNone/>
            </a:pPr>
            <a:endParaRPr lang="cs-CZ" sz="5400" dirty="0" smtClean="0"/>
          </a:p>
          <a:p>
            <a:pPr marL="0" indent="0" algn="ctr">
              <a:buNone/>
            </a:pPr>
            <a:r>
              <a:rPr lang="cs-CZ" sz="5400" b="1" dirty="0" smtClean="0"/>
              <a:t>Děkuji Vám za pozornost</a:t>
            </a:r>
            <a:endParaRPr lang="cs-CZ" sz="5400" b="1" dirty="0"/>
          </a:p>
        </p:txBody>
      </p:sp>
    </p:spTree>
    <p:extLst>
      <p:ext uri="{BB962C8B-B14F-4D97-AF65-F5344CB8AC3E}">
        <p14:creationId xmlns:p14="http://schemas.microsoft.com/office/powerpoint/2010/main" val="349361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t>
            </a:r>
            <a:r>
              <a:rPr lang="cs-CZ" b="1" dirty="0" smtClean="0"/>
              <a:t>Rovné zacházení a zákaz diskriminace</a:t>
            </a:r>
            <a:endParaRPr lang="cs-CZ" b="1" dirty="0"/>
          </a:p>
        </p:txBody>
      </p:sp>
      <p:sp>
        <p:nvSpPr>
          <p:cNvPr id="3" name="Zástupný symbol pro obsah 2"/>
          <p:cNvSpPr>
            <a:spLocks noGrp="1"/>
          </p:cNvSpPr>
          <p:nvPr>
            <p:ph idx="1"/>
          </p:nvPr>
        </p:nvSpPr>
        <p:spPr/>
        <p:txBody>
          <a:bodyPr/>
          <a:lstStyle/>
          <a:p>
            <a:pPr marL="0" indent="0">
              <a:buNone/>
            </a:pPr>
            <a:r>
              <a:rPr lang="cs-CZ" dirty="0" smtClean="0"/>
              <a:t>Zaměstnavatel se zavazuje, že do pracovního řádu zapracuje pravidla pro řešení stížností zaměstnanců z oblasti obtěžování a násilí na pracovišti. Upravený pracovní řád bude vydán nejpozději do …………………………….., a to s předchozím písemným souhlasem odborové organizace.</a:t>
            </a:r>
            <a:endParaRPr lang="cs-CZ" dirty="0"/>
          </a:p>
        </p:txBody>
      </p:sp>
    </p:spTree>
    <p:extLst>
      <p:ext uri="{BB962C8B-B14F-4D97-AF65-F5344CB8AC3E}">
        <p14:creationId xmlns:p14="http://schemas.microsoft.com/office/powerpoint/2010/main" val="2611140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t>
            </a:r>
            <a:r>
              <a:rPr lang="cs-CZ" b="1" dirty="0" smtClean="0"/>
              <a:t>Platnost a účinnost kolektivní smlouvy</a:t>
            </a:r>
            <a:endParaRPr lang="cs-CZ" b="1" dirty="0"/>
          </a:p>
        </p:txBody>
      </p:sp>
      <p:sp>
        <p:nvSpPr>
          <p:cNvPr id="3" name="Zástupný symbol pro obsah 2"/>
          <p:cNvSpPr>
            <a:spLocks noGrp="1"/>
          </p:cNvSpPr>
          <p:nvPr>
            <p:ph idx="1"/>
          </p:nvPr>
        </p:nvSpPr>
        <p:spPr/>
        <p:txBody>
          <a:bodyPr/>
          <a:lstStyle/>
          <a:p>
            <a:pPr marL="0" indent="0">
              <a:buNone/>
            </a:pPr>
            <a:r>
              <a:rPr lang="cs-CZ" b="1" dirty="0" smtClean="0"/>
              <a:t>Platnost</a:t>
            </a:r>
            <a:r>
              <a:rPr lang="cs-CZ" dirty="0" smtClean="0"/>
              <a:t> – od data podpisu</a:t>
            </a:r>
          </a:p>
          <a:p>
            <a:pPr marL="0" indent="0">
              <a:buNone/>
            </a:pPr>
            <a:r>
              <a:rPr lang="cs-CZ" b="1" dirty="0" smtClean="0"/>
              <a:t>Účinnost</a:t>
            </a:r>
            <a:r>
              <a:rPr lang="cs-CZ" dirty="0" smtClean="0"/>
              <a:t> – na sjednané období</a:t>
            </a:r>
          </a:p>
          <a:p>
            <a:pPr marL="0" indent="0">
              <a:buNone/>
            </a:pPr>
            <a:endParaRPr lang="cs-CZ" dirty="0" smtClean="0"/>
          </a:p>
          <a:p>
            <a:pPr marL="0" indent="0">
              <a:buNone/>
            </a:pPr>
            <a:r>
              <a:rPr lang="cs-CZ" b="1" dirty="0" smtClean="0"/>
              <a:t>Příklad:</a:t>
            </a:r>
          </a:p>
          <a:p>
            <a:pPr marL="0" indent="0">
              <a:buNone/>
            </a:pPr>
            <a:r>
              <a:rPr lang="cs-CZ" dirty="0" smtClean="0"/>
              <a:t>Tato kolektivní smlouva nabývá platnosti dnem jejího podpisu s účinností od ……………..do………………</a:t>
            </a:r>
          </a:p>
          <a:p>
            <a:pPr marL="0" indent="0">
              <a:buNone/>
            </a:pPr>
            <a:endParaRPr lang="cs-CZ" dirty="0"/>
          </a:p>
        </p:txBody>
      </p:sp>
    </p:spTree>
    <p:extLst>
      <p:ext uri="{BB962C8B-B14F-4D97-AF65-F5344CB8AC3E}">
        <p14:creationId xmlns:p14="http://schemas.microsoft.com/office/powerpoint/2010/main" val="4271167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Kontrola plnění závazků podnikové kolektivní smlouvy</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Příklad:</a:t>
            </a:r>
          </a:p>
          <a:p>
            <a:pPr marL="0" indent="0">
              <a:buNone/>
            </a:pPr>
            <a:r>
              <a:rPr lang="cs-CZ" dirty="0" smtClean="0"/>
              <a:t>a) Kontrolu plnění kolektivní smlouvy provádějí smluvní strany pololetně, a to do 31. 7. a 31. 1. příslušného kalendářního roku.</a:t>
            </a:r>
          </a:p>
          <a:p>
            <a:pPr marL="0" indent="0">
              <a:buNone/>
            </a:pPr>
            <a:r>
              <a:rPr lang="cs-CZ" dirty="0" smtClean="0"/>
              <a:t>b) Neplnění ustanovení kolektivní smlouvy bude zaměstnavatel posuzovat jako neplnění pracovních povinností příslušných zaměstnanců a o způsobu nápravy bude informovat odborovou organizaci.</a:t>
            </a:r>
          </a:p>
          <a:p>
            <a:pPr marL="0" indent="0">
              <a:buNone/>
            </a:pPr>
            <a:r>
              <a:rPr lang="cs-CZ" dirty="0" smtClean="0"/>
              <a:t>c) V případě neplnění kolektivní smlouvy ze strany odborové organizace informuje odborová organizace zaměstnavatele o způsobu nápravy.</a:t>
            </a:r>
          </a:p>
          <a:p>
            <a:pPr marL="0" indent="0">
              <a:buNone/>
            </a:pPr>
            <a:endParaRPr lang="cs-CZ" dirty="0"/>
          </a:p>
        </p:txBody>
      </p:sp>
    </p:spTree>
    <p:extLst>
      <p:ext uri="{BB962C8B-B14F-4D97-AF65-F5344CB8AC3E}">
        <p14:creationId xmlns:p14="http://schemas.microsoft.com/office/powerpoint/2010/main" val="3574351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Jednání o změnách a doplňcích podnikové kolektivní smlouvy</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t>Příklad:</a:t>
            </a:r>
          </a:p>
          <a:p>
            <a:pPr marL="0" indent="0">
              <a:buNone/>
            </a:pPr>
            <a:r>
              <a:rPr lang="cs-CZ" dirty="0" smtClean="0"/>
              <a:t>Smluvní strany si sjednaly možnost změny a doplnění této kolektivní smlouvy ve smyslu § 8 odst. 5 zák. č. 2/1991 Sb., a to v rozsahu části B) "Odměňování zaměstnanců", (konkrétní oblasti je třeba vyjmenovat).</a:t>
            </a:r>
          </a:p>
          <a:p>
            <a:pPr marL="0" indent="0">
              <a:buNone/>
            </a:pPr>
            <a:r>
              <a:rPr lang="cs-CZ" b="1" dirty="0" smtClean="0"/>
              <a:t>Upozornění:</a:t>
            </a:r>
          </a:p>
          <a:p>
            <a:pPr marL="0" indent="0">
              <a:buNone/>
            </a:pPr>
            <a:r>
              <a:rPr lang="cs-CZ" dirty="0" smtClean="0"/>
              <a:t>Při vyjednávání o návrzích změn podle ustanovení tohoto bodu se dále postupuje podle zákona o kolektivním vyjednávání.</a:t>
            </a:r>
          </a:p>
          <a:p>
            <a:pPr marL="0" indent="0">
              <a:buNone/>
            </a:pPr>
            <a:endParaRPr lang="cs-CZ" dirty="0"/>
          </a:p>
        </p:txBody>
      </p:sp>
    </p:spTree>
    <p:extLst>
      <p:ext uri="{BB962C8B-B14F-4D97-AF65-F5344CB8AC3E}">
        <p14:creationId xmlns:p14="http://schemas.microsoft.com/office/powerpoint/2010/main" val="1516147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Stížnosti zaměstnanců a předcházení sporům</a:t>
            </a:r>
            <a:endParaRPr lang="cs-CZ" b="1"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t>P ř í k l a d :</a:t>
            </a:r>
          </a:p>
          <a:p>
            <a:pPr marL="0" indent="0">
              <a:buNone/>
            </a:pPr>
            <a:r>
              <a:rPr lang="cs-CZ" dirty="0" smtClean="0"/>
              <a:t>a) Pro řešení sporů o plnění závazků, vyplývajících z kolektivní smlouvy, ze kterých nevznikly nároky jednotlivým zaměstnancům, ustaví smluvní strany komisi.</a:t>
            </a:r>
          </a:p>
          <a:p>
            <a:pPr marL="0" indent="0">
              <a:buNone/>
            </a:pPr>
            <a:r>
              <a:rPr lang="cs-CZ" dirty="0" smtClean="0"/>
              <a:t>b) Komise se schází z podnětu jedné ze smluvních stran s cílem vyřešit předmět sporu do 15 kalendářních dnů.</a:t>
            </a:r>
          </a:p>
          <a:p>
            <a:pPr marL="0" indent="0">
              <a:buNone/>
            </a:pPr>
            <a:r>
              <a:rPr lang="cs-CZ" dirty="0" smtClean="0"/>
              <a:t>c) Při řešení sporů ve věci plnění kolektivní smlouvy, ze kterých nevznikají individuální nároky zaměstnanců, a spory o výklad kolektivní smlouvy, se spor považuje za vyřešený, je-li rozhodnutí komise přijato jednomyslně oběma stranami, zúčastněnými v jednání komise.</a:t>
            </a:r>
          </a:p>
          <a:p>
            <a:pPr marL="0" indent="0">
              <a:buNone/>
            </a:pPr>
            <a:r>
              <a:rPr lang="cs-CZ" dirty="0" smtClean="0"/>
              <a:t>d) Individuální spory řeší nadřízený stěžovatele a pověřený člen orgánu odborové organizace. Nedojde-li k vyřízení sporu do 15 kalendářních dnů ode dne doručení podnětu zaměstnance, sdělí mu nadřízený tuto skutečnost a postoupí spor komisi.</a:t>
            </a:r>
          </a:p>
          <a:p>
            <a:pPr marL="0" indent="0">
              <a:buNone/>
            </a:pPr>
            <a:r>
              <a:rPr lang="cs-CZ" dirty="0" smtClean="0"/>
              <a:t>e) Uvedeným postupem není dotčeno právo zaměstnance kdykoliv vymáhat nároky u soudu.</a:t>
            </a:r>
          </a:p>
          <a:p>
            <a:pPr marL="0" indent="0">
              <a:buNone/>
            </a:pPr>
            <a:r>
              <a:rPr lang="cs-CZ" dirty="0" smtClean="0"/>
              <a:t>f) Komise je trvale ustanoveným orgánem, složeným nejméně ze 3 zástupců za každou smluvní stranu.</a:t>
            </a:r>
            <a:endParaRPr lang="cs-CZ" dirty="0"/>
          </a:p>
        </p:txBody>
      </p:sp>
    </p:spTree>
    <p:extLst>
      <p:ext uri="{BB962C8B-B14F-4D97-AF65-F5344CB8AC3E}">
        <p14:creationId xmlns:p14="http://schemas.microsoft.com/office/powerpoint/2010/main" val="1961650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Právo spolurozhodování</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smtClean="0"/>
              <a:t>U zaměstnavatele, u kterého působí odborová organizace, doporučujeme v kolektivní smlouvě dohodnout, že zaměstnavatel bude vydávat vnitřní předpisy jen po předchozím souhlasu odborové organizace.</a:t>
            </a:r>
          </a:p>
          <a:p>
            <a:pPr marL="0" indent="0">
              <a:buNone/>
            </a:pPr>
            <a:r>
              <a:rPr lang="cs-CZ" dirty="0" smtClean="0"/>
              <a:t>Doporučujeme sjednat v kolektivní smlouvě spolurozhodování např.:</a:t>
            </a:r>
          </a:p>
          <a:p>
            <a:pPr marL="0" indent="0">
              <a:buNone/>
            </a:pPr>
            <a:r>
              <a:rPr lang="cs-CZ" dirty="0" smtClean="0"/>
              <a:t>- při určení, zda se jedná o neomluvené zameškání práce zaměstnance</a:t>
            </a:r>
          </a:p>
          <a:p>
            <a:pPr marL="0" indent="0">
              <a:buNone/>
            </a:pPr>
            <a:r>
              <a:rPr lang="cs-CZ" dirty="0" smtClean="0"/>
              <a:t>- při tvorbě zásad kontroly režimu dočasně práce neschopného zaměstnance zdržovat se v místě pobytu a dodržovat dobu a rozsah povolených vycházek.</a:t>
            </a:r>
            <a:endParaRPr lang="cs-CZ" dirty="0"/>
          </a:p>
        </p:txBody>
      </p:sp>
    </p:spTree>
    <p:extLst>
      <p:ext uri="{BB962C8B-B14F-4D97-AF65-F5344CB8AC3E}">
        <p14:creationId xmlns:p14="http://schemas.microsoft.com/office/powerpoint/2010/main" val="1951581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smtClean="0"/>
              <a:t>Právo na projednání</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Projednáním</a:t>
            </a:r>
            <a:r>
              <a:rPr lang="cs-CZ" dirty="0" smtClean="0"/>
              <a:t> se rozumí jednání mezi zaměstnavatelem a zaměstnanci, popřípadě jednání mezi zaměstnavatelem a odborovou organizací, výměna stanovisek a vysvětlení s cílem dosáhnout shody. Zaměstnavatel je povinen zajistit projednání v dostatečném předstihu a vhodným způsobem, aby zaměstnanci nebo odborová organizace mohli na základě poskytnutých informací vyjádřit svá stanoviska a zaměstnavatel je mohl vzít v úvahu před uskutečněním opatření. Zaměstnanci nebo odborová organizace mají při projednávání právo obdržet na své stanovisko odůvodněnou odpověď.</a:t>
            </a:r>
            <a:endParaRPr lang="cs-CZ" dirty="0"/>
          </a:p>
        </p:txBody>
      </p:sp>
    </p:spTree>
    <p:extLst>
      <p:ext uri="{BB962C8B-B14F-4D97-AF65-F5344CB8AC3E}">
        <p14:creationId xmlns:p14="http://schemas.microsoft.com/office/powerpoint/2010/main" val="1847913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1585</Words>
  <Application>Microsoft Office PowerPoint</Application>
  <PresentationFormat>Předvádění na obrazovce (4:3)</PresentationFormat>
  <Paragraphs>119</Paragraphs>
  <Slides>28</Slides>
  <Notes>0</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Motiv systému Office</vt:lpstr>
      <vt:lpstr>Kolektivní vyjednávání</vt:lpstr>
      <vt:lpstr> Základní ustanovení – Smluvní strany</vt:lpstr>
      <vt:lpstr> Rovné zacházení a zákaz diskriminace</vt:lpstr>
      <vt:lpstr> Platnost a účinnost kolektivní smlouvy</vt:lpstr>
      <vt:lpstr>Kontrola plnění závazků podnikové kolektivní smlouvy</vt:lpstr>
      <vt:lpstr>Jednání o změnách a doplňcích podnikové kolektivní smlouvy</vt:lpstr>
      <vt:lpstr>Stížnosti zaměstnanců a předcházení sporům</vt:lpstr>
      <vt:lpstr>Právo spolurozhodování</vt:lpstr>
      <vt:lpstr> Právo na projednání</vt:lpstr>
      <vt:lpstr>Právo na informace</vt:lpstr>
      <vt:lpstr>Příklad</vt:lpstr>
      <vt:lpstr>Prezentace aplikace PowerPoint</vt:lpstr>
      <vt:lpstr>Prezentace aplikace PowerPoint</vt:lpstr>
      <vt:lpstr>Právo kontroly</vt:lpstr>
      <vt:lpstr>Systémy odměňování  Stupnice mzdových tarifů </vt:lpstr>
      <vt:lpstr> Mzdové formy</vt:lpstr>
      <vt:lpstr>Upozornění: </vt:lpstr>
      <vt:lpstr>Prémie, osobní ohodnocení, odměny</vt:lpstr>
      <vt:lpstr>Mzda, náhradní volno nebo náhrada mzdy za svátek</vt:lpstr>
      <vt:lpstr>Agenturní zaměstnávání</vt:lpstr>
      <vt:lpstr> Pracovní doba</vt:lpstr>
      <vt:lpstr>Prezentace aplikace PowerPoint</vt:lpstr>
      <vt:lpstr>  Péče o zaměstnance</vt:lpstr>
      <vt:lpstr>Cestovní náhrady</vt:lpstr>
      <vt:lpstr>Sociální nebo jiný obdobný fond</vt:lpstr>
      <vt:lpstr>Bezpečnost a  ochrana zdraví při práci </vt:lpstr>
      <vt:lpstr>Rok 2014</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vyjednávání</dc:title>
  <dc:creator>Alf</dc:creator>
  <cp:lastModifiedBy>Alf</cp:lastModifiedBy>
  <cp:revision>11</cp:revision>
  <dcterms:created xsi:type="dcterms:W3CDTF">2014-01-22T17:32:00Z</dcterms:created>
  <dcterms:modified xsi:type="dcterms:W3CDTF">2014-01-22T19:27:51Z</dcterms:modified>
</cp:coreProperties>
</file>